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10287000" cx="18288000"/>
  <p:notesSz cx="6858000" cy="9144000"/>
  <p:embeddedFontLst>
    <p:embeddedFont>
      <p:font typeface="Inter Light"/>
      <p:regular r:id="rId43"/>
      <p:bold r:id="rId44"/>
      <p:italic r:id="rId45"/>
      <p:boldItalic r:id="rId46"/>
    </p:embeddedFont>
    <p:embeddedFont>
      <p:font typeface="Inter"/>
      <p:regular r:id="rId47"/>
      <p:bold r:id="rId48"/>
      <p:italic r:id="rId49"/>
      <p:boldItalic r:id="rId50"/>
    </p:embeddedFont>
    <p:embeddedFont>
      <p:font typeface="Tahoma"/>
      <p:regular r:id="rId51"/>
      <p:bold r:id="rId52"/>
    </p:embeddedFont>
    <p:embeddedFont>
      <p:font typeface="Inter Medium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57" roundtripDataSignature="AMtx7miZbxbVF3IPjDCZeoKcyqiVNMk4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InterLight-bold.fntdata"/><Relationship Id="rId43" Type="http://schemas.openxmlformats.org/officeDocument/2006/relationships/font" Target="fonts/InterLight-regular.fntdata"/><Relationship Id="rId46" Type="http://schemas.openxmlformats.org/officeDocument/2006/relationships/font" Target="fonts/InterLight-boldItalic.fntdata"/><Relationship Id="rId45" Type="http://schemas.openxmlformats.org/officeDocument/2006/relationships/font" Target="fonts/Inter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Inter-bold.fntdata"/><Relationship Id="rId47" Type="http://schemas.openxmlformats.org/officeDocument/2006/relationships/font" Target="fonts/Inter-regular.fntdata"/><Relationship Id="rId49" Type="http://schemas.openxmlformats.org/officeDocument/2006/relationships/font" Target="fonts/Inter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Tahoma-regular.fntdata"/><Relationship Id="rId50" Type="http://schemas.openxmlformats.org/officeDocument/2006/relationships/font" Target="fonts/Inter-boldItalic.fntdata"/><Relationship Id="rId53" Type="http://schemas.openxmlformats.org/officeDocument/2006/relationships/font" Target="fonts/InterMedium-regular.fntdata"/><Relationship Id="rId52" Type="http://schemas.openxmlformats.org/officeDocument/2006/relationships/font" Target="fonts/Tahoma-bold.fntdata"/><Relationship Id="rId11" Type="http://schemas.openxmlformats.org/officeDocument/2006/relationships/slide" Target="slides/slide6.xml"/><Relationship Id="rId55" Type="http://schemas.openxmlformats.org/officeDocument/2006/relationships/font" Target="fonts/InterMedium-italic.fntdata"/><Relationship Id="rId10" Type="http://schemas.openxmlformats.org/officeDocument/2006/relationships/slide" Target="slides/slide5.xml"/><Relationship Id="rId54" Type="http://schemas.openxmlformats.org/officeDocument/2006/relationships/font" Target="fonts/InterMedium-bold.fntdata"/><Relationship Id="rId13" Type="http://schemas.openxmlformats.org/officeDocument/2006/relationships/slide" Target="slides/slide8.xml"/><Relationship Id="rId57" Type="http://customschemas.google.com/relationships/presentationmetadata" Target="metadata"/><Relationship Id="rId12" Type="http://schemas.openxmlformats.org/officeDocument/2006/relationships/slide" Target="slides/slide7.xml"/><Relationship Id="rId56" Type="http://schemas.openxmlformats.org/officeDocument/2006/relationships/font" Target="fonts/InterMedium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7649c0acff_0_9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g37649c0acff_0_96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p6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p70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71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p72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73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p6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p7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7649c0acff_0_21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4" name="Google Shape;384;g37649c0acff_0_214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7649c0acff_0_23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g37649c0acff_0_230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2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7649c0acff_0_34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g37649c0acff_0_346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4" name="Google Shape;494;p75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3" name="Google Shape;513;p76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7649c0acff_0_13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6" name="Google Shape;526;g37649c0acff_0_13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7" name="Google Shape;537;p77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6" name="Google Shape;546;p78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9" name="Google Shape;569;p7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3" name="Google Shape;583;p80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7" name="Google Shape;597;p81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1" name="Google Shape;611;p82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8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0" name="Google Shape;620;p83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7649c0acff_0_4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1" name="Google Shape;631;g37649c0acff_0_47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3" name="Google Shape;643;p8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5" name="Google Shape;655;p85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8" name="Google Shape;668;p86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1" name="Google Shape;681;p87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8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0" name="Google Shape;690;p88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0" name="Google Shape;700;p8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p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p67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0c3c861ab_0_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370c3c861ab_0_0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1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6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6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6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21.jpg"/><Relationship Id="rId11" Type="http://schemas.openxmlformats.org/officeDocument/2006/relationships/image" Target="../media/image27.png"/><Relationship Id="rId10" Type="http://schemas.openxmlformats.org/officeDocument/2006/relationships/image" Target="../media/image24.png"/><Relationship Id="rId9" Type="http://schemas.openxmlformats.org/officeDocument/2006/relationships/image" Target="../media/image26.png"/><Relationship Id="rId5" Type="http://schemas.openxmlformats.org/officeDocument/2006/relationships/image" Target="../media/image15.jpg"/><Relationship Id="rId6" Type="http://schemas.openxmlformats.org/officeDocument/2006/relationships/image" Target="../media/image22.png"/><Relationship Id="rId7" Type="http://schemas.openxmlformats.org/officeDocument/2006/relationships/image" Target="../media/image32.png"/><Relationship Id="rId8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5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35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52.png"/><Relationship Id="rId5" Type="http://schemas.openxmlformats.org/officeDocument/2006/relationships/image" Target="../media/image38.png"/><Relationship Id="rId6" Type="http://schemas.openxmlformats.org/officeDocument/2006/relationships/image" Target="../media/image48.png"/><Relationship Id="rId7" Type="http://schemas.openxmlformats.org/officeDocument/2006/relationships/image" Target="../media/image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hyperlink" Target="https://demo.flexio.energy/" TargetMode="External"/><Relationship Id="rId5" Type="http://schemas.openxmlformats.org/officeDocument/2006/relationships/image" Target="../media/image39.png"/><Relationship Id="rId6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Relationship Id="rId4" Type="http://schemas.openxmlformats.org/officeDocument/2006/relationships/hyperlink" Target="https://docs.lifepowr.io/user/v1/ebook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Relationship Id="rId4" Type="http://schemas.openxmlformats.org/officeDocument/2006/relationships/image" Target="../media/image9.png"/><Relationship Id="rId5" Type="http://schemas.openxmlformats.org/officeDocument/2006/relationships/image" Target="../media/image43.png"/><Relationship Id="rId6" Type="http://schemas.openxmlformats.org/officeDocument/2006/relationships/image" Target="../media/image45.jpg"/><Relationship Id="rId7" Type="http://schemas.openxmlformats.org/officeDocument/2006/relationships/image" Target="../media/image41.jpg"/><Relationship Id="rId8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Relationship Id="rId4" Type="http://schemas.openxmlformats.org/officeDocument/2006/relationships/hyperlink" Target="https://www.fluvius.be/nl/meters-en-meterstanden/digitale-meter/maak-je-meter-slim" TargetMode="External"/><Relationship Id="rId5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Relationship Id="rId4" Type="http://schemas.openxmlformats.org/officeDocument/2006/relationships/hyperlink" Target="https://docs.lifepowr.io/installer/v1/flexiobox-and-basic-netwerk-understanding" TargetMode="External"/><Relationship Id="rId5" Type="http://schemas.openxmlformats.org/officeDocument/2006/relationships/image" Target="../media/image4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Relationship Id="rId4" Type="http://schemas.openxmlformats.org/officeDocument/2006/relationships/hyperlink" Target="https://www.lifepowr.io/en/compatibiliteit" TargetMode="External"/><Relationship Id="rId5" Type="http://schemas.openxmlformats.org/officeDocument/2006/relationships/hyperlink" Target="https://docs.lifepowr.io/installer/v1/inverters" TargetMode="External"/><Relationship Id="rId6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4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Relationship Id="rId4" Type="http://schemas.openxmlformats.org/officeDocument/2006/relationships/hyperlink" Target="https://docs.lifepowr.io/installer/v1/device-preparation" TargetMode="External"/><Relationship Id="rId5" Type="http://schemas.openxmlformats.org/officeDocument/2006/relationships/hyperlink" Target="https://docs.lifepowr.io/installer/v1/device-configuration" TargetMode="External"/><Relationship Id="rId6" Type="http://schemas.openxmlformats.org/officeDocument/2006/relationships/hyperlink" Target="https://docs.lifepowr.io/installer/v1/device-verification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Relationship Id="rId4" Type="http://schemas.openxmlformats.org/officeDocument/2006/relationships/hyperlink" Target="http://www.partner.lifepowr.io/" TargetMode="External"/><Relationship Id="rId5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Relationship Id="rId4" Type="http://schemas.openxmlformats.org/officeDocument/2006/relationships/hyperlink" Target="https://docs.lifepowr.io/installer/v1/flexiobox-installation-guide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0" Type="http://schemas.openxmlformats.org/officeDocument/2006/relationships/hyperlink" Target="https://lifepowr.io/" TargetMode="External"/><Relationship Id="rId9" Type="http://schemas.openxmlformats.org/officeDocument/2006/relationships/hyperlink" Target="https://docs.lifepowr.io/user/v1/" TargetMode="External"/><Relationship Id="rId5" Type="http://schemas.openxmlformats.org/officeDocument/2006/relationships/hyperlink" Target="https://docs.lifepowr.io/installer/v1/" TargetMode="External"/><Relationship Id="rId6" Type="http://schemas.openxmlformats.org/officeDocument/2006/relationships/hyperlink" Target="https://docs.lifepowr.io/installer/v1/" TargetMode="External"/><Relationship Id="rId7" Type="http://schemas.openxmlformats.org/officeDocument/2006/relationships/hyperlink" Target="https://docs.lifepowr.io/installer/v1/" TargetMode="External"/><Relationship Id="rId8" Type="http://schemas.openxmlformats.org/officeDocument/2006/relationships/hyperlink" Target="https://docs.lifepowr.io/user/v1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1980296" y="7042969"/>
            <a:ext cx="3373991" cy="11213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64"/>
              <a:buFont typeface="Arial"/>
              <a:buNone/>
            </a:pPr>
            <a:r>
              <a:rPr b="0" i="0" lang="en-US" sz="3264" u="none" cap="none" strike="noStrike">
                <a:solidFill>
                  <a:srgbClr val="1B1D1D"/>
                </a:solidFill>
                <a:latin typeface="Palatino"/>
                <a:ea typeface="Palatino"/>
                <a:cs typeface="Palatino"/>
                <a:sym typeface="Palatino"/>
              </a:rPr>
              <a:t>Our Brand Identity Guideline book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-190150" y="-456350"/>
            <a:ext cx="18485752" cy="9643820"/>
          </a:xfrm>
          <a:custGeom>
            <a:rect b="b" l="l" r="r" t="t"/>
            <a:pathLst>
              <a:path extrusionOk="0" h="7888605" w="16287006">
                <a:moveTo>
                  <a:pt x="16287006" y="0"/>
                </a:moveTo>
                <a:lnTo>
                  <a:pt x="0" y="0"/>
                </a:lnTo>
                <a:lnTo>
                  <a:pt x="0" y="7888605"/>
                </a:lnTo>
                <a:lnTo>
                  <a:pt x="16287006" y="7888605"/>
                </a:lnTo>
                <a:lnTo>
                  <a:pt x="16287006" y="0"/>
                </a:lnTo>
                <a:close/>
              </a:path>
            </a:pathLst>
          </a:custGeom>
          <a:solidFill>
            <a:srgbClr val="DAE9EA"/>
          </a:solidFill>
          <a:ln>
            <a:noFill/>
          </a:ln>
        </p:spPr>
      </p:sp>
      <p:grpSp>
        <p:nvGrpSpPr>
          <p:cNvPr id="90" name="Google Shape;90;p1"/>
          <p:cNvGrpSpPr/>
          <p:nvPr/>
        </p:nvGrpSpPr>
        <p:grpSpPr>
          <a:xfrm>
            <a:off x="5641268" y="4449031"/>
            <a:ext cx="25663" cy="13869"/>
            <a:chOff x="0" y="0"/>
            <a:chExt cx="25146" cy="13589"/>
          </a:xfrm>
        </p:grpSpPr>
        <p:sp>
          <p:nvSpPr>
            <p:cNvPr id="91" name="Google Shape;91;p1"/>
            <p:cNvSpPr/>
            <p:nvPr/>
          </p:nvSpPr>
          <p:spPr>
            <a:xfrm>
              <a:off x="0" y="0"/>
              <a:ext cx="18923" cy="13589"/>
            </a:xfrm>
            <a:custGeom>
              <a:rect b="b" l="l" r="r" t="t"/>
              <a:pathLst>
                <a:path extrusionOk="0" h="13589" w="18923">
                  <a:moveTo>
                    <a:pt x="0" y="0"/>
                  </a:moveTo>
                  <a:lnTo>
                    <a:pt x="8128" y="13589"/>
                  </a:lnTo>
                  <a:lnTo>
                    <a:pt x="15367" y="9525"/>
                  </a:lnTo>
                  <a:lnTo>
                    <a:pt x="18923" y="7620"/>
                  </a:lnTo>
                  <a:lnTo>
                    <a:pt x="9525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4141"/>
            </a:solidFill>
            <a:ln>
              <a:noFill/>
            </a:ln>
          </p:spPr>
        </p:sp>
        <p:sp>
          <p:nvSpPr>
            <p:cNvPr id="92" name="Google Shape;92;p1"/>
            <p:cNvSpPr/>
            <p:nvPr/>
          </p:nvSpPr>
          <p:spPr>
            <a:xfrm>
              <a:off x="9525" y="4318"/>
              <a:ext cx="15621" cy="3302"/>
            </a:xfrm>
            <a:custGeom>
              <a:rect b="b" l="l" r="r" t="t"/>
              <a:pathLst>
                <a:path extrusionOk="0" h="3302" w="15621">
                  <a:moveTo>
                    <a:pt x="15621" y="0"/>
                  </a:moveTo>
                  <a:lnTo>
                    <a:pt x="0" y="3302"/>
                  </a:lnTo>
                  <a:lnTo>
                    <a:pt x="9398" y="3302"/>
                  </a:lnTo>
                  <a:lnTo>
                    <a:pt x="15621" y="0"/>
                  </a:lnTo>
                  <a:close/>
                </a:path>
              </a:pathLst>
            </a:custGeom>
            <a:solidFill>
              <a:srgbClr val="B94141"/>
            </a:solidFill>
            <a:ln>
              <a:noFill/>
            </a:ln>
          </p:spPr>
        </p:sp>
      </p:grpSp>
      <p:sp>
        <p:nvSpPr>
          <p:cNvPr id="93" name="Google Shape;93;p1"/>
          <p:cNvSpPr txBox="1"/>
          <p:nvPr/>
        </p:nvSpPr>
        <p:spPr>
          <a:xfrm>
            <a:off x="6525478" y="2676832"/>
            <a:ext cx="186580" cy="329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0"/>
              <a:buFont typeface="Arial"/>
              <a:buNone/>
            </a:pPr>
            <a:r>
              <a:rPr b="0" i="0" lang="en-US" sz="2040" u="none" cap="none" strike="noStrike">
                <a:solidFill>
                  <a:srgbClr val="396D6F"/>
                </a:solidFill>
                <a:latin typeface="Tahoma"/>
                <a:ea typeface="Tahoma"/>
                <a:cs typeface="Tahoma"/>
                <a:sym typeface="Tahoma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6694740" y="2695300"/>
            <a:ext cx="248774" cy="304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0"/>
              <a:buFont typeface="Arial"/>
              <a:buNone/>
            </a:pPr>
            <a:r>
              <a:rPr b="0" i="0" lang="en-US" sz="2040" u="none" cap="none" strike="noStrike">
                <a:solidFill>
                  <a:srgbClr val="396D6F"/>
                </a:solidFill>
                <a:latin typeface="Tahoma"/>
                <a:ea typeface="Tahoma"/>
                <a:cs typeface="Tahoma"/>
                <a:sym typeface="Tahoma"/>
              </a:rPr>
              <a:t>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2854115" y="2686639"/>
            <a:ext cx="3689277" cy="6227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0"/>
              <a:buFont typeface="Arial"/>
              <a:buNone/>
            </a:pPr>
            <a:r>
              <a:rPr b="0" i="0" lang="en-US" sz="2040" u="none" cap="none" strike="noStrike">
                <a:solidFill>
                  <a:srgbClr val="396D6F"/>
                </a:solidFill>
                <a:latin typeface="Tahoma"/>
                <a:ea typeface="Tahoma"/>
                <a:cs typeface="Tahoma"/>
                <a:sym typeface="Tahoma"/>
              </a:rPr>
              <a:t>De slimste keuze voor de plan en je portemonnee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2849046" y="2717903"/>
            <a:ext cx="3788054" cy="705197"/>
          </a:xfrm>
          <a:custGeom>
            <a:rect b="b" l="l" r="r" t="t"/>
            <a:pathLst>
              <a:path extrusionOk="0" h="691007" w="3711829">
                <a:moveTo>
                  <a:pt x="3711829" y="0"/>
                </a:moveTo>
                <a:lnTo>
                  <a:pt x="0" y="0"/>
                </a:lnTo>
                <a:lnTo>
                  <a:pt x="0" y="691007"/>
                </a:lnTo>
                <a:lnTo>
                  <a:pt x="3711829" y="691007"/>
                </a:lnTo>
                <a:lnTo>
                  <a:pt x="3711829" y="0"/>
                </a:lnTo>
                <a:close/>
              </a:path>
            </a:pathLst>
          </a:custGeom>
          <a:solidFill>
            <a:srgbClr val="DAEAEB"/>
          </a:solidFill>
          <a:ln>
            <a:noFill/>
          </a:ln>
        </p:spPr>
      </p:sp>
      <p:sp>
        <p:nvSpPr>
          <p:cNvPr id="97" name="Google Shape;97;p1"/>
          <p:cNvSpPr txBox="1"/>
          <p:nvPr/>
        </p:nvSpPr>
        <p:spPr>
          <a:xfrm>
            <a:off x="1028700" y="1028700"/>
            <a:ext cx="9155767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43"/>
              <a:buFont typeface="Arial"/>
              <a:buNone/>
            </a:pPr>
            <a:r>
              <a:rPr b="0" i="0" lang="en-US" sz="5443" u="none" cap="none" strike="noStrike">
                <a:solidFill>
                  <a:srgbClr val="4F5354"/>
                </a:solidFill>
                <a:latin typeface="Inter"/>
                <a:ea typeface="Inter"/>
                <a:cs typeface="Inter"/>
                <a:sym typeface="Inter"/>
              </a:rPr>
              <a:t>The key to flexibility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43"/>
              <a:buFont typeface="Arial"/>
              <a:buNone/>
            </a:pPr>
            <a:r>
              <a:rPr b="0" i="0" lang="en-US" sz="5443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in tomorrow's energy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43"/>
              <a:buFont typeface="Arial"/>
              <a:buNone/>
            </a:pPr>
            <a:r>
              <a:t/>
            </a:r>
            <a:endParaRPr b="0" i="0" sz="5443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6610035" y="2678721"/>
            <a:ext cx="377029" cy="269325"/>
          </a:xfrm>
          <a:custGeom>
            <a:rect b="b" l="l" r="r" t="t"/>
            <a:pathLst>
              <a:path extrusionOk="0" h="263906" w="369443">
                <a:moveTo>
                  <a:pt x="369443" y="0"/>
                </a:moveTo>
                <a:lnTo>
                  <a:pt x="0" y="0"/>
                </a:lnTo>
                <a:lnTo>
                  <a:pt x="0" y="263906"/>
                </a:lnTo>
                <a:lnTo>
                  <a:pt x="369443" y="263906"/>
                </a:lnTo>
                <a:lnTo>
                  <a:pt x="369443" y="0"/>
                </a:lnTo>
                <a:close/>
              </a:path>
            </a:pathLst>
          </a:custGeom>
          <a:solidFill>
            <a:srgbClr val="DAEAEB"/>
          </a:solidFill>
          <a:ln>
            <a:noFill/>
          </a:ln>
        </p:spPr>
      </p:sp>
      <p:sp>
        <p:nvSpPr>
          <p:cNvPr id="99" name="Google Shape;99;p1"/>
          <p:cNvSpPr/>
          <p:nvPr/>
        </p:nvSpPr>
        <p:spPr>
          <a:xfrm>
            <a:off x="13642628" y="9246253"/>
            <a:ext cx="3616672" cy="834949"/>
          </a:xfrm>
          <a:custGeom>
            <a:rect b="b" l="l" r="r" t="t"/>
            <a:pathLst>
              <a:path extrusionOk="0" h="834949" w="3616672">
                <a:moveTo>
                  <a:pt x="0" y="0"/>
                </a:moveTo>
                <a:lnTo>
                  <a:pt x="3616672" y="0"/>
                </a:lnTo>
                <a:lnTo>
                  <a:pt x="3616672" y="834949"/>
                </a:lnTo>
                <a:lnTo>
                  <a:pt x="0" y="834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1"/>
          <p:cNvSpPr/>
          <p:nvPr/>
        </p:nvSpPr>
        <p:spPr>
          <a:xfrm>
            <a:off x="6848877" y="1999552"/>
            <a:ext cx="10410423" cy="6287895"/>
          </a:xfrm>
          <a:custGeom>
            <a:rect b="b" l="l" r="r" t="t"/>
            <a:pathLst>
              <a:path extrusionOk="0" h="6287895" w="10410423">
                <a:moveTo>
                  <a:pt x="0" y="0"/>
                </a:moveTo>
                <a:lnTo>
                  <a:pt x="10410423" y="0"/>
                </a:lnTo>
                <a:lnTo>
                  <a:pt x="10410423" y="6287896"/>
                </a:lnTo>
                <a:lnTo>
                  <a:pt x="0" y="6287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1"/>
          <p:cNvSpPr txBox="1"/>
          <p:nvPr/>
        </p:nvSpPr>
        <p:spPr>
          <a:xfrm>
            <a:off x="7602750" y="9877265"/>
            <a:ext cx="3079437" cy="203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r>
              <a:rPr b="0" i="0" lang="en-US" sz="1360" u="none" cap="none" strike="noStrike">
                <a:solidFill>
                  <a:srgbClr val="4F5354"/>
                </a:solidFill>
                <a:latin typeface="Tahoma"/>
                <a:ea typeface="Tahoma"/>
                <a:cs typeface="Tahoma"/>
                <a:sym typeface="Tahoma"/>
              </a:rPr>
              <a:t>© 2025, Lifepowr.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1028700" y="8164350"/>
            <a:ext cx="1185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1B1D1D"/>
                </a:solidFill>
                <a:latin typeface="Inter"/>
                <a:ea typeface="Inter"/>
                <a:cs typeface="Inter"/>
                <a:sym typeface="Inter"/>
              </a:rPr>
              <a:t>INSTALLER TRAINING - </a:t>
            </a:r>
            <a:r>
              <a:rPr lang="en-US" sz="3400">
                <a:solidFill>
                  <a:srgbClr val="1B1D1D"/>
                </a:solidFill>
                <a:latin typeface="Inter"/>
                <a:ea typeface="Inter"/>
                <a:cs typeface="Inter"/>
                <a:sym typeface="Inter"/>
              </a:rPr>
              <a:t>COMMERCIAL &amp; TECHNICAL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7546041" y="8441250"/>
            <a:ext cx="9718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1600">
                <a:solidFill>
                  <a:srgbClr val="1B1D1D"/>
                </a:solidFill>
                <a:latin typeface="Inter"/>
                <a:ea typeface="Inter"/>
                <a:cs typeface="Inter"/>
                <a:sym typeface="Inter"/>
              </a:rPr>
              <a:t>Versie augustus 2025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3" name="Google Shape;223;g37649c0acff_0_96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4" name="Google Shape;224;g37649c0acff_0_96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g37649c0acff_0_96"/>
          <p:cNvSpPr txBox="1"/>
          <p:nvPr/>
        </p:nvSpPr>
        <p:spPr>
          <a:xfrm>
            <a:off x="1028700" y="346075"/>
            <a:ext cx="1623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24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01.2 De werking van het elektriciteitsnet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37649c0acff_0_96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een EMS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" name="Google Shape;227;g37649c0acff_0_96"/>
          <p:cNvGrpSpPr/>
          <p:nvPr/>
        </p:nvGrpSpPr>
        <p:grpSpPr>
          <a:xfrm>
            <a:off x="3448269" y="1731826"/>
            <a:ext cx="8237145" cy="7764078"/>
            <a:chOff x="5163550" y="1655625"/>
            <a:chExt cx="5267727" cy="7764078"/>
          </a:xfrm>
        </p:grpSpPr>
        <p:sp>
          <p:nvSpPr>
            <p:cNvPr id="228" name="Google Shape;228;g37649c0acff_0_96"/>
            <p:cNvSpPr/>
            <p:nvPr/>
          </p:nvSpPr>
          <p:spPr>
            <a:xfrm>
              <a:off x="5163550" y="1655625"/>
              <a:ext cx="3042600" cy="6909900"/>
            </a:xfrm>
            <a:prstGeom prst="rect">
              <a:avLst/>
            </a:prstGeom>
            <a:solidFill>
              <a:srgbClr val="DAEAEB">
                <a:alpha val="7607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g37649c0acff_0_96"/>
            <p:cNvSpPr txBox="1"/>
            <p:nvPr/>
          </p:nvSpPr>
          <p:spPr>
            <a:xfrm>
              <a:off x="5322252" y="7888683"/>
              <a:ext cx="2725200" cy="7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1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47"/>
                <a:buFont typeface="Arial"/>
                <a:buNone/>
              </a:pPr>
              <a:r>
                <a:rPr b="1" i="0" lang="en-US" sz="2500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= eBalancing</a:t>
              </a:r>
              <a:endParaRPr b="1" i="0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g37649c0acff_0_96"/>
            <p:cNvSpPr txBox="1"/>
            <p:nvPr/>
          </p:nvSpPr>
          <p:spPr>
            <a:xfrm>
              <a:off x="7011577" y="8620203"/>
              <a:ext cx="3419700" cy="7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1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GRIDBALANCING / NETBALANCERING</a:t>
              </a:r>
              <a:endParaRPr b="1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g37649c0acff_0_96"/>
          <p:cNvGrpSpPr/>
          <p:nvPr/>
        </p:nvGrpSpPr>
        <p:grpSpPr>
          <a:xfrm>
            <a:off x="8522800" y="1655625"/>
            <a:ext cx="7132800" cy="7052878"/>
            <a:chOff x="8522800" y="1655625"/>
            <a:chExt cx="7132800" cy="7052878"/>
          </a:xfrm>
        </p:grpSpPr>
        <p:sp>
          <p:nvSpPr>
            <p:cNvPr id="232" name="Google Shape;232;g37649c0acff_0_96"/>
            <p:cNvSpPr/>
            <p:nvPr/>
          </p:nvSpPr>
          <p:spPr>
            <a:xfrm>
              <a:off x="8522800" y="1655625"/>
              <a:ext cx="7132800" cy="6909900"/>
            </a:xfrm>
            <a:prstGeom prst="rect">
              <a:avLst/>
            </a:prstGeom>
            <a:solidFill>
              <a:srgbClr val="DAEAEB">
                <a:alpha val="7607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g37649c0acff_0_96"/>
            <p:cNvSpPr txBox="1"/>
            <p:nvPr/>
          </p:nvSpPr>
          <p:spPr>
            <a:xfrm>
              <a:off x="10667827" y="7909003"/>
              <a:ext cx="2725200" cy="7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1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47"/>
                <a:buFont typeface="Arial"/>
                <a:buNone/>
              </a:pPr>
              <a:r>
                <a:rPr b="1" i="0" lang="en-US" sz="2500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= rBalancing</a:t>
              </a:r>
              <a:endParaRPr b="1" i="0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4" name="Google Shape;234;g37649c0acff_0_96" title="Screenshot 2025-07-30 at 10.52.42.png"/>
          <p:cNvPicPr preferRelativeResize="0"/>
          <p:nvPr/>
        </p:nvPicPr>
        <p:blipFill rotWithShape="1">
          <a:blip r:embed="rId4">
            <a:alphaModFix/>
          </a:blip>
          <a:srcRect b="0" l="18035" r="18028" t="0"/>
          <a:stretch/>
        </p:blipFill>
        <p:spPr>
          <a:xfrm>
            <a:off x="11024475" y="1736072"/>
            <a:ext cx="1909200" cy="19487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g37649c0acff_0_96"/>
          <p:cNvCxnSpPr>
            <a:stCxn id="236" idx="6"/>
          </p:cNvCxnSpPr>
          <p:nvPr/>
        </p:nvCxnSpPr>
        <p:spPr>
          <a:xfrm>
            <a:off x="3390059" y="5995547"/>
            <a:ext cx="11861400" cy="0"/>
          </a:xfrm>
          <a:prstGeom prst="straightConnector1">
            <a:avLst/>
          </a:prstGeom>
          <a:noFill/>
          <a:ln cap="flat" cmpd="sng" w="9525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7" name="Google Shape;237;g37649c0acff_0_96"/>
          <p:cNvSpPr/>
          <p:nvPr/>
        </p:nvSpPr>
        <p:spPr>
          <a:xfrm>
            <a:off x="5899118" y="5765297"/>
            <a:ext cx="485700" cy="460500"/>
          </a:xfrm>
          <a:prstGeom prst="flowChartConnector">
            <a:avLst/>
          </a:prstGeom>
          <a:solidFill>
            <a:srgbClr val="FFFFFF"/>
          </a:solidFill>
          <a:ln cap="flat" cmpd="sng" w="2540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37649c0acff_0_96"/>
          <p:cNvSpPr/>
          <p:nvPr/>
        </p:nvSpPr>
        <p:spPr>
          <a:xfrm>
            <a:off x="8893877" y="5765297"/>
            <a:ext cx="485700" cy="460500"/>
          </a:xfrm>
          <a:prstGeom prst="flowChartConnector">
            <a:avLst/>
          </a:prstGeom>
          <a:solidFill>
            <a:srgbClr val="FFFFFF"/>
          </a:solidFill>
          <a:ln cap="flat" cmpd="sng" w="2540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37649c0acff_0_96"/>
          <p:cNvSpPr/>
          <p:nvPr/>
        </p:nvSpPr>
        <p:spPr>
          <a:xfrm>
            <a:off x="11888637" y="5765297"/>
            <a:ext cx="485700" cy="460500"/>
          </a:xfrm>
          <a:prstGeom prst="flowChartConnector">
            <a:avLst/>
          </a:prstGeom>
          <a:solidFill>
            <a:srgbClr val="FFFFFF"/>
          </a:solidFill>
          <a:ln cap="flat" cmpd="sng" w="2540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37649c0acff_0_96"/>
          <p:cNvSpPr/>
          <p:nvPr/>
        </p:nvSpPr>
        <p:spPr>
          <a:xfrm>
            <a:off x="13386016" y="5765297"/>
            <a:ext cx="485700" cy="460500"/>
          </a:xfrm>
          <a:prstGeom prst="flowChartConnector">
            <a:avLst/>
          </a:prstGeom>
          <a:solidFill>
            <a:srgbClr val="FFFFFF"/>
          </a:solidFill>
          <a:ln cap="flat" cmpd="sng" w="2540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7649c0acff_0_96"/>
          <p:cNvSpPr txBox="1"/>
          <p:nvPr/>
        </p:nvSpPr>
        <p:spPr>
          <a:xfrm rot="-2541423">
            <a:off x="13590850" y="6112243"/>
            <a:ext cx="2815441" cy="8224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Afschakelplan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7649c0acff_0_96"/>
          <p:cNvSpPr/>
          <p:nvPr/>
        </p:nvSpPr>
        <p:spPr>
          <a:xfrm>
            <a:off x="14848500" y="5765297"/>
            <a:ext cx="485700" cy="460500"/>
          </a:xfrm>
          <a:prstGeom prst="flowChartConnector">
            <a:avLst/>
          </a:prstGeom>
          <a:solidFill>
            <a:srgbClr val="FFFFFF"/>
          </a:solidFill>
          <a:ln cap="flat" cmpd="sng" w="2540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37649c0acff_0_96"/>
          <p:cNvSpPr txBox="1"/>
          <p:nvPr/>
        </p:nvSpPr>
        <p:spPr>
          <a:xfrm rot="-2541322">
            <a:off x="11379658" y="6425607"/>
            <a:ext cx="3411322" cy="7160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n-US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Strategische reserves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37649c0acff_0_96"/>
          <p:cNvSpPr/>
          <p:nvPr/>
        </p:nvSpPr>
        <p:spPr>
          <a:xfrm>
            <a:off x="10391257" y="5765297"/>
            <a:ext cx="485700" cy="460500"/>
          </a:xfrm>
          <a:prstGeom prst="flowChartConnector">
            <a:avLst/>
          </a:prstGeom>
          <a:solidFill>
            <a:srgbClr val="FFFFFF"/>
          </a:solidFill>
          <a:ln cap="flat" cmpd="sng" w="2540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37649c0acff_0_96"/>
          <p:cNvSpPr/>
          <p:nvPr/>
        </p:nvSpPr>
        <p:spPr>
          <a:xfrm rot="-5400000">
            <a:off x="11718100" y="1009300"/>
            <a:ext cx="555300" cy="6945900"/>
          </a:xfrm>
          <a:prstGeom prst="rightBrace">
            <a:avLst>
              <a:gd fmla="val 27082" name="adj1"/>
              <a:gd fmla="val 50000" name="adj2"/>
            </a:avLst>
          </a:prstGeom>
          <a:noFill/>
          <a:ln cap="flat" cmpd="sng" w="3175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37649c0acff_0_96"/>
          <p:cNvSpPr txBox="1"/>
          <p:nvPr/>
        </p:nvSpPr>
        <p:spPr>
          <a:xfrm>
            <a:off x="4004327" y="3646678"/>
            <a:ext cx="27252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1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Energieleverancier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7649c0acff_0_96"/>
          <p:cNvSpPr txBox="1"/>
          <p:nvPr/>
        </p:nvSpPr>
        <p:spPr>
          <a:xfrm>
            <a:off x="10493657" y="3720290"/>
            <a:ext cx="30042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1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Netbeheerder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7649c0acff_0_96"/>
          <p:cNvSpPr/>
          <p:nvPr/>
        </p:nvSpPr>
        <p:spPr>
          <a:xfrm rot="-5400000">
            <a:off x="5038125" y="1580800"/>
            <a:ext cx="533100" cy="5802900"/>
          </a:xfrm>
          <a:prstGeom prst="rightBrace">
            <a:avLst>
              <a:gd fmla="val 27082" name="adj1"/>
              <a:gd fmla="val 50000" name="adj2"/>
            </a:avLst>
          </a:prstGeom>
          <a:noFill/>
          <a:ln cap="flat" cmpd="sng" w="3175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37649c0acff_0_96"/>
          <p:cNvSpPr txBox="1"/>
          <p:nvPr/>
        </p:nvSpPr>
        <p:spPr>
          <a:xfrm rot="-2639943">
            <a:off x="3379298" y="6342233"/>
            <a:ext cx="1651488" cy="799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Day-ahead</a:t>
            </a:r>
            <a:endParaRPr b="0" i="1" sz="1700" u="none" cap="none" strike="noStrike">
              <a:solidFill>
                <a:srgbClr val="386E7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0" name="Google Shape;250;g37649c0acff_0_96"/>
          <p:cNvSpPr txBox="1"/>
          <p:nvPr/>
        </p:nvSpPr>
        <p:spPr>
          <a:xfrm rot="-2639999">
            <a:off x="5062994" y="6018368"/>
            <a:ext cx="1847527" cy="799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1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Intraday</a:t>
            </a:r>
            <a:endParaRPr b="0" i="1" sz="1700" u="none" cap="none" strike="noStrike">
              <a:solidFill>
                <a:srgbClr val="386E7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1" name="Google Shape;251;g37649c0acff_0_96"/>
          <p:cNvSpPr txBox="1"/>
          <p:nvPr/>
        </p:nvSpPr>
        <p:spPr>
          <a:xfrm rot="-2639543">
            <a:off x="6625088" y="6274366"/>
            <a:ext cx="1351066" cy="799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Onbalans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37649c0acff_0_96"/>
          <p:cNvSpPr txBox="1"/>
          <p:nvPr/>
        </p:nvSpPr>
        <p:spPr>
          <a:xfrm rot="-2640008">
            <a:off x="8441890" y="5924701"/>
            <a:ext cx="1470935" cy="799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86E70"/>
              </a:buClr>
              <a:buSzPts val="3892"/>
              <a:buFont typeface="Inter"/>
              <a:buNone/>
            </a:pPr>
            <a:r>
              <a:rPr b="0" i="1" lang="en-US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FCR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37649c0acff_0_96"/>
          <p:cNvSpPr txBox="1"/>
          <p:nvPr/>
        </p:nvSpPr>
        <p:spPr>
          <a:xfrm rot="-2640026">
            <a:off x="9848441" y="5718973"/>
            <a:ext cx="2164500" cy="799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86E70"/>
              </a:buClr>
              <a:buSzPts val="3892"/>
              <a:buFont typeface="Inter"/>
              <a:buNone/>
            </a:pPr>
            <a:r>
              <a:rPr b="0" i="1" lang="en-US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aFRR</a:t>
            </a:r>
            <a:endParaRPr b="0" i="1" sz="1700" u="none" cap="none" strike="noStrike">
              <a:solidFill>
                <a:srgbClr val="386E7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4" name="Google Shape;254;g37649c0acff_0_96"/>
          <p:cNvSpPr txBox="1"/>
          <p:nvPr/>
        </p:nvSpPr>
        <p:spPr>
          <a:xfrm rot="-2639940">
            <a:off x="11324738" y="5867223"/>
            <a:ext cx="1882111" cy="799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86E70"/>
              </a:buClr>
              <a:buSzPts val="3892"/>
              <a:buFont typeface="Inter"/>
              <a:buNone/>
            </a:pPr>
            <a:r>
              <a:rPr b="0" i="1" lang="en-US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mFRR</a:t>
            </a:r>
            <a:endParaRPr b="0" i="1" sz="1700" u="none" cap="none" strike="noStrike">
              <a:solidFill>
                <a:srgbClr val="386E7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5" name="Google Shape;255;g37649c0acff_0_96"/>
          <p:cNvSpPr/>
          <p:nvPr/>
        </p:nvSpPr>
        <p:spPr>
          <a:xfrm>
            <a:off x="8892885" y="5778747"/>
            <a:ext cx="485700" cy="460500"/>
          </a:xfrm>
          <a:prstGeom prst="flowChartConnector">
            <a:avLst/>
          </a:prstGeom>
          <a:solidFill>
            <a:srgbClr val="5B9091"/>
          </a:solidFill>
          <a:ln cap="flat" cmpd="sng" w="2540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7649c0acff_0_96"/>
          <p:cNvSpPr/>
          <p:nvPr/>
        </p:nvSpPr>
        <p:spPr>
          <a:xfrm>
            <a:off x="7406948" y="5778747"/>
            <a:ext cx="485700" cy="460500"/>
          </a:xfrm>
          <a:prstGeom prst="flowChartConnector">
            <a:avLst/>
          </a:prstGeom>
          <a:solidFill>
            <a:srgbClr val="5B9091"/>
          </a:solidFill>
          <a:ln cap="flat" cmpd="sng" w="2540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37649c0acff_0_96"/>
          <p:cNvSpPr txBox="1"/>
          <p:nvPr/>
        </p:nvSpPr>
        <p:spPr>
          <a:xfrm rot="-2640055">
            <a:off x="2288016" y="6235391"/>
            <a:ext cx="1350426" cy="799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0"/>
              <a:buFont typeface="Arial"/>
              <a:buNone/>
            </a:pPr>
            <a:r>
              <a:rPr b="0" i="1" lang="en-US" sz="179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Futures</a:t>
            </a:r>
            <a:endParaRPr b="0" i="1" sz="1790" u="none" cap="none" strike="noStrike">
              <a:solidFill>
                <a:srgbClr val="386E7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8"/>
              <a:buFont typeface="Calibri"/>
              <a:buNone/>
            </a:pPr>
            <a:r>
              <a:t/>
            </a:r>
            <a:endParaRPr b="0" i="0" sz="1790" u="none" cap="none" strike="noStrike">
              <a:solidFill>
                <a:srgbClr val="7B7B7B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8"/>
              <a:buFont typeface="Calibri"/>
              <a:buNone/>
            </a:pPr>
            <a:r>
              <a:t/>
            </a:r>
            <a:endParaRPr b="0" i="0" sz="1790" u="none" cap="none" strike="noStrike">
              <a:solidFill>
                <a:srgbClr val="7B7B7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6" name="Google Shape;236;g37649c0acff_0_96"/>
          <p:cNvSpPr/>
          <p:nvPr/>
        </p:nvSpPr>
        <p:spPr>
          <a:xfrm>
            <a:off x="2904359" y="5765297"/>
            <a:ext cx="485700" cy="460500"/>
          </a:xfrm>
          <a:prstGeom prst="flowChartConnector">
            <a:avLst/>
          </a:prstGeom>
          <a:solidFill>
            <a:srgbClr val="FFFFFF"/>
          </a:solidFill>
          <a:ln cap="flat" cmpd="sng" w="2540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g37649c0acff_0_96" title="Screenshot 2025-07-30 at 10.52.39.png"/>
          <p:cNvPicPr preferRelativeResize="0"/>
          <p:nvPr/>
        </p:nvPicPr>
        <p:blipFill rotWithShape="1">
          <a:blip r:embed="rId5">
            <a:alphaModFix/>
          </a:blip>
          <a:srcRect b="1200" l="0" r="0" t="1200"/>
          <a:stretch/>
        </p:blipFill>
        <p:spPr>
          <a:xfrm>
            <a:off x="3831304" y="1736067"/>
            <a:ext cx="3042508" cy="185859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7649c0acff_0_96"/>
          <p:cNvSpPr/>
          <p:nvPr/>
        </p:nvSpPr>
        <p:spPr>
          <a:xfrm>
            <a:off x="4401730" y="5765255"/>
            <a:ext cx="485700" cy="460500"/>
          </a:xfrm>
          <a:prstGeom prst="flowChartConnector">
            <a:avLst/>
          </a:prstGeom>
          <a:solidFill>
            <a:srgbClr val="5B9091"/>
          </a:solidFill>
          <a:ln cap="flat" cmpd="sng" w="25400">
            <a:solidFill>
              <a:srgbClr val="5B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9"/>
          <p:cNvSpPr/>
          <p:nvPr/>
        </p:nvSpPr>
        <p:spPr>
          <a:xfrm>
            <a:off x="0" y="-1321934"/>
            <a:ext cx="18282627" cy="12926986"/>
          </a:xfrm>
          <a:custGeom>
            <a:rect b="b" l="l" r="r" t="t"/>
            <a:pathLst>
              <a:path extrusionOk="0" h="10076942" w="14251812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83AEAE"/>
          </a:solidFill>
          <a:ln>
            <a:noFill/>
          </a:ln>
        </p:spPr>
      </p:sp>
      <p:sp>
        <p:nvSpPr>
          <p:cNvPr id="265" name="Google Shape;265;p69"/>
          <p:cNvSpPr txBox="1"/>
          <p:nvPr/>
        </p:nvSpPr>
        <p:spPr>
          <a:xfrm>
            <a:off x="1028700" y="1114425"/>
            <a:ext cx="11303343" cy="4044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b="0" i="0" lang="en-US" sz="803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Grijp de </a:t>
            </a:r>
            <a:r>
              <a:rPr b="1" i="0" lang="en-US" sz="803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opportuniteiten</a:t>
            </a:r>
            <a:r>
              <a:rPr b="0" i="0" lang="en-US" sz="803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t/>
            </a:r>
            <a:endParaRPr b="0" i="0" sz="8037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6" name="Google Shape;266;p69"/>
          <p:cNvSpPr/>
          <p:nvPr/>
        </p:nvSpPr>
        <p:spPr>
          <a:xfrm>
            <a:off x="15673343" y="9597339"/>
            <a:ext cx="1585957" cy="366355"/>
          </a:xfrm>
          <a:custGeom>
            <a:rect b="b" l="l" r="r" t="t"/>
            <a:pathLst>
              <a:path extrusionOk="0" h="366355" w="1585957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69"/>
          <p:cNvSpPr/>
          <p:nvPr/>
        </p:nvSpPr>
        <p:spPr>
          <a:xfrm>
            <a:off x="7092986" y="1287394"/>
            <a:ext cx="4096653" cy="7742815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4" y="0"/>
                </a:lnTo>
                <a:lnTo>
                  <a:pt x="4096654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2" name="Google Shape;272;p70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3" name="Google Shape;273;p70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70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24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01.3 Opportuniteiten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70"/>
          <p:cNvSpPr/>
          <p:nvPr/>
        </p:nvSpPr>
        <p:spPr>
          <a:xfrm>
            <a:off x="3580224" y="1374879"/>
            <a:ext cx="11127550" cy="5559139"/>
          </a:xfrm>
          <a:custGeom>
            <a:rect b="b" l="l" r="r" t="t"/>
            <a:pathLst>
              <a:path extrusionOk="0" h="7235316" w="14482700">
                <a:moveTo>
                  <a:pt x="0" y="0"/>
                </a:moveTo>
                <a:lnTo>
                  <a:pt x="14482700" y="0"/>
                </a:lnTo>
                <a:lnTo>
                  <a:pt x="14482700" y="7235316"/>
                </a:lnTo>
                <a:lnTo>
                  <a:pt x="0" y="72353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70"/>
          <p:cNvSpPr txBox="1"/>
          <p:nvPr/>
        </p:nvSpPr>
        <p:spPr>
          <a:xfrm>
            <a:off x="3492328" y="7422096"/>
            <a:ext cx="11303343" cy="13481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b="1" i="0" lang="en-US" sz="8037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Flexibiliteit</a:t>
            </a:r>
            <a:endParaRPr b="1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70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een EMS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2" name="Google Shape;282;p71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3" name="Google Shape;283;p71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71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24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01.3 Opportuniteiten: Flexibiliteit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ijzen zonnepanelen | Regionaal Energieloket" id="285" name="Google Shape;285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92484" y="2044807"/>
            <a:ext cx="3176391" cy="2118031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pic>
        <p:nvPicPr>
          <p:cNvPr descr="Windenergie" id="286" name="Google Shape;286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92483" y="5607812"/>
            <a:ext cx="3176391" cy="1787032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287" name="Google Shape;287;p71"/>
          <p:cNvSpPr txBox="1"/>
          <p:nvPr/>
        </p:nvSpPr>
        <p:spPr>
          <a:xfrm rot="-5400000">
            <a:off x="-225414" y="6231287"/>
            <a:ext cx="1196100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20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rPr>
              <a:t>WINTER</a:t>
            </a:r>
            <a:endParaRPr b="0" i="0" sz="20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1"/>
          <p:cNvSpPr txBox="1"/>
          <p:nvPr/>
        </p:nvSpPr>
        <p:spPr>
          <a:xfrm rot="-5400000">
            <a:off x="-225414" y="2799719"/>
            <a:ext cx="1196100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20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rPr>
              <a:t>ZOMER</a:t>
            </a:r>
            <a:endParaRPr b="0" i="0" sz="20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1"/>
          <p:cNvSpPr txBox="1"/>
          <p:nvPr/>
        </p:nvSpPr>
        <p:spPr>
          <a:xfrm>
            <a:off x="2524034" y="8091996"/>
            <a:ext cx="119610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2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  <a:endParaRPr b="0" i="0" sz="2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1"/>
          <p:cNvSpPr txBox="1"/>
          <p:nvPr/>
        </p:nvSpPr>
        <p:spPr>
          <a:xfrm>
            <a:off x="7054937" y="8091996"/>
            <a:ext cx="119610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2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0" i="0" sz="2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1"/>
          <p:cNvSpPr txBox="1"/>
          <p:nvPr/>
        </p:nvSpPr>
        <p:spPr>
          <a:xfrm>
            <a:off x="11585840" y="8091996"/>
            <a:ext cx="119610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2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b="0" i="0" sz="2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2" name="Google Shape;292;p71"/>
          <p:cNvGrpSpPr/>
          <p:nvPr/>
        </p:nvGrpSpPr>
        <p:grpSpPr>
          <a:xfrm>
            <a:off x="10005801" y="1824991"/>
            <a:ext cx="4274692" cy="2337847"/>
            <a:chOff x="10005801" y="1824991"/>
            <a:chExt cx="4274692" cy="2337847"/>
          </a:xfrm>
        </p:grpSpPr>
        <p:grpSp>
          <p:nvGrpSpPr>
            <p:cNvPr id="293" name="Google Shape;293;p71"/>
            <p:cNvGrpSpPr/>
            <p:nvPr/>
          </p:nvGrpSpPr>
          <p:grpSpPr>
            <a:xfrm>
              <a:off x="10005801" y="1824991"/>
              <a:ext cx="4274692" cy="2337847"/>
              <a:chOff x="10005801" y="1824991"/>
              <a:chExt cx="4274692" cy="2337847"/>
            </a:xfrm>
          </p:grpSpPr>
          <p:pic>
            <p:nvPicPr>
              <p:cNvPr descr="A graph with a line going up&#10;&#10;AI-generated content may be incorrect." id="294" name="Google Shape;294;p7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0093725" y="1824991"/>
                <a:ext cx="4186768" cy="23378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5" name="Google Shape;295;p71"/>
              <p:cNvSpPr txBox="1"/>
              <p:nvPr/>
            </p:nvSpPr>
            <p:spPr>
              <a:xfrm>
                <a:off x="10005801" y="2455856"/>
                <a:ext cx="482035" cy="30773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5B9091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b="0" i="0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71"/>
              <p:cNvSpPr txBox="1"/>
              <p:nvPr/>
            </p:nvSpPr>
            <p:spPr>
              <a:xfrm>
                <a:off x="10026032" y="3807790"/>
                <a:ext cx="441575" cy="30773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5B9091"/>
                    </a:solidFill>
                    <a:latin typeface="Arial"/>
                    <a:ea typeface="Arial"/>
                    <a:cs typeface="Arial"/>
                    <a:sym typeface="Arial"/>
                  </a:rPr>
                  <a:t>-60</a:t>
                </a:r>
                <a:endParaRPr b="0" i="0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97" name="Google Shape;297;p71"/>
            <p:cNvCxnSpPr/>
            <p:nvPr/>
          </p:nvCxnSpPr>
          <p:spPr>
            <a:xfrm>
              <a:off x="10404182" y="3542339"/>
              <a:ext cx="3803596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grpSp>
        <p:nvGrpSpPr>
          <p:cNvPr id="298" name="Google Shape;298;p71"/>
          <p:cNvGrpSpPr/>
          <p:nvPr/>
        </p:nvGrpSpPr>
        <p:grpSpPr>
          <a:xfrm>
            <a:off x="1003476" y="1835724"/>
            <a:ext cx="4211993" cy="2348425"/>
            <a:chOff x="1003476" y="1835724"/>
            <a:chExt cx="4211993" cy="2348425"/>
          </a:xfrm>
        </p:grpSpPr>
        <p:pic>
          <p:nvPicPr>
            <p:cNvPr descr="A graph with a line drawn on it&#10;&#10;AI-generated content may be incorrect." id="299" name="Google Shape;299;p7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28701" y="1835724"/>
              <a:ext cx="4186768" cy="2348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71"/>
            <p:cNvSpPr txBox="1"/>
            <p:nvPr/>
          </p:nvSpPr>
          <p:spPr>
            <a:xfrm>
              <a:off x="1003476" y="2455856"/>
              <a:ext cx="45603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endParaRPr b="0" i="0" sz="1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71"/>
            <p:cNvSpPr txBox="1"/>
            <p:nvPr/>
          </p:nvSpPr>
          <p:spPr>
            <a:xfrm>
              <a:off x="1003476" y="3393308"/>
              <a:ext cx="45603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15</a:t>
              </a:r>
              <a:endParaRPr b="0" i="0" sz="1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71"/>
          <p:cNvGrpSpPr/>
          <p:nvPr/>
        </p:nvGrpSpPr>
        <p:grpSpPr>
          <a:xfrm>
            <a:off x="5561213" y="1871992"/>
            <a:ext cx="4186768" cy="2321118"/>
            <a:chOff x="5561213" y="1871992"/>
            <a:chExt cx="4186768" cy="2321118"/>
          </a:xfrm>
        </p:grpSpPr>
        <p:pic>
          <p:nvPicPr>
            <p:cNvPr descr="A graph on a white background&#10;&#10;AI-generated content may be incorrect." id="303" name="Google Shape;303;p7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561213" y="1871992"/>
              <a:ext cx="4186768" cy="2321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71"/>
            <p:cNvSpPr txBox="1"/>
            <p:nvPr/>
          </p:nvSpPr>
          <p:spPr>
            <a:xfrm>
              <a:off x="5567792" y="2123778"/>
              <a:ext cx="45603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endParaRPr b="0" i="0" sz="1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71"/>
            <p:cNvSpPr txBox="1"/>
            <p:nvPr/>
          </p:nvSpPr>
          <p:spPr>
            <a:xfrm>
              <a:off x="5567792" y="3393308"/>
              <a:ext cx="45603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b="0" i="0" sz="1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71"/>
          <p:cNvGrpSpPr/>
          <p:nvPr/>
        </p:nvGrpSpPr>
        <p:grpSpPr>
          <a:xfrm>
            <a:off x="1003476" y="5259926"/>
            <a:ext cx="4211992" cy="2319915"/>
            <a:chOff x="1003476" y="5259926"/>
            <a:chExt cx="4211992" cy="2319915"/>
          </a:xfrm>
        </p:grpSpPr>
        <p:pic>
          <p:nvPicPr>
            <p:cNvPr descr="A graph with a line going up&#10;&#10;AI-generated content may be incorrect." id="307" name="Google Shape;307;p7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28700" y="5259926"/>
              <a:ext cx="4186768" cy="2319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71"/>
            <p:cNvSpPr txBox="1"/>
            <p:nvPr/>
          </p:nvSpPr>
          <p:spPr>
            <a:xfrm>
              <a:off x="1003476" y="5548679"/>
              <a:ext cx="45603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40</a:t>
              </a:r>
              <a:endParaRPr b="0" i="0" sz="1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71"/>
            <p:cNvSpPr txBox="1"/>
            <p:nvPr/>
          </p:nvSpPr>
          <p:spPr>
            <a:xfrm>
              <a:off x="1030500" y="6800844"/>
              <a:ext cx="45603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b="0" i="0" sz="1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" name="Google Shape;310;p71"/>
          <p:cNvGrpSpPr/>
          <p:nvPr/>
        </p:nvGrpSpPr>
        <p:grpSpPr>
          <a:xfrm>
            <a:off x="5557459" y="5259926"/>
            <a:ext cx="4190522" cy="2342793"/>
            <a:chOff x="5557459" y="5259926"/>
            <a:chExt cx="4190522" cy="2342793"/>
          </a:xfrm>
        </p:grpSpPr>
        <p:pic>
          <p:nvPicPr>
            <p:cNvPr descr="A graph with a line&#10;&#10;AI-generated content may be incorrect." id="311" name="Google Shape;311;p7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561213" y="5259926"/>
              <a:ext cx="4186768" cy="234279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2" name="Google Shape;312;p71"/>
            <p:cNvCxnSpPr/>
            <p:nvPr/>
          </p:nvCxnSpPr>
          <p:spPr>
            <a:xfrm>
              <a:off x="5855234" y="7000155"/>
              <a:ext cx="3803596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13" name="Google Shape;313;p71"/>
            <p:cNvSpPr txBox="1"/>
            <p:nvPr/>
          </p:nvSpPr>
          <p:spPr>
            <a:xfrm>
              <a:off x="5557459" y="5548679"/>
              <a:ext cx="45603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 b="0" i="0" sz="1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71"/>
            <p:cNvSpPr txBox="1"/>
            <p:nvPr/>
          </p:nvSpPr>
          <p:spPr>
            <a:xfrm>
              <a:off x="5584483" y="6800844"/>
              <a:ext cx="270751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b="0" i="0" sz="1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71"/>
          <p:cNvGrpSpPr/>
          <p:nvPr/>
        </p:nvGrpSpPr>
        <p:grpSpPr>
          <a:xfrm>
            <a:off x="10026032" y="5483572"/>
            <a:ext cx="4635547" cy="2081139"/>
            <a:chOff x="10026032" y="5483572"/>
            <a:chExt cx="4635547" cy="2081139"/>
          </a:xfrm>
        </p:grpSpPr>
        <p:pic>
          <p:nvPicPr>
            <p:cNvPr id="316" name="Google Shape;316;p7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093725" y="5483572"/>
              <a:ext cx="4567854" cy="208113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7" name="Google Shape;317;p71"/>
            <p:cNvCxnSpPr/>
            <p:nvPr/>
          </p:nvCxnSpPr>
          <p:spPr>
            <a:xfrm>
              <a:off x="10404182" y="7357141"/>
              <a:ext cx="3803596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18" name="Google Shape;318;p71"/>
            <p:cNvSpPr txBox="1"/>
            <p:nvPr/>
          </p:nvSpPr>
          <p:spPr>
            <a:xfrm>
              <a:off x="10026032" y="5657703"/>
              <a:ext cx="564713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140</a:t>
              </a:r>
              <a:endParaRPr b="0" i="0" sz="1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71"/>
            <p:cNvSpPr txBox="1"/>
            <p:nvPr/>
          </p:nvSpPr>
          <p:spPr>
            <a:xfrm>
              <a:off x="10176167" y="7190495"/>
              <a:ext cx="228015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b="0" i="0" sz="1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0" name="Google Shape;320;p71"/>
          <p:cNvSpPr/>
          <p:nvPr/>
        </p:nvSpPr>
        <p:spPr>
          <a:xfrm>
            <a:off x="7054937" y="2609724"/>
            <a:ext cx="1833031" cy="98808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71"/>
          <p:cNvSpPr/>
          <p:nvPr/>
        </p:nvSpPr>
        <p:spPr>
          <a:xfrm>
            <a:off x="11828105" y="3213228"/>
            <a:ext cx="1833031" cy="98808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71"/>
          <p:cNvSpPr/>
          <p:nvPr/>
        </p:nvSpPr>
        <p:spPr>
          <a:xfrm>
            <a:off x="6023822" y="6566188"/>
            <a:ext cx="1031115" cy="683046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71"/>
          <p:cNvSpPr/>
          <p:nvPr/>
        </p:nvSpPr>
        <p:spPr>
          <a:xfrm>
            <a:off x="10339790" y="6895372"/>
            <a:ext cx="1488315" cy="683046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1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een EMS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9" name="Google Shape;329;p72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0" name="Google Shape;330;p72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72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24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01.3 Opportuniteiten: Flexibiliteit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graph&#10;&#10;AI-generated content may be incorrect." id="332" name="Google Shape;332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8700" y="819625"/>
            <a:ext cx="15996675" cy="833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72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een EMS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3"/>
          <p:cNvSpPr/>
          <p:nvPr/>
        </p:nvSpPr>
        <p:spPr>
          <a:xfrm>
            <a:off x="0" y="-1321934"/>
            <a:ext cx="18282627" cy="12926986"/>
          </a:xfrm>
          <a:custGeom>
            <a:rect b="b" l="l" r="r" t="t"/>
            <a:pathLst>
              <a:path extrusionOk="0" h="10076942" w="14251812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339" name="Google Shape;339;p73"/>
          <p:cNvSpPr txBox="1"/>
          <p:nvPr/>
        </p:nvSpPr>
        <p:spPr>
          <a:xfrm>
            <a:off x="-1941105" y="1543050"/>
            <a:ext cx="10843612" cy="8400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b="0" i="0" lang="en-US" sz="50081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02.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73"/>
          <p:cNvSpPr/>
          <p:nvPr/>
        </p:nvSpPr>
        <p:spPr>
          <a:xfrm>
            <a:off x="15673343" y="9597339"/>
            <a:ext cx="1585957" cy="366355"/>
          </a:xfrm>
          <a:custGeom>
            <a:rect b="b" l="l" r="r" t="t"/>
            <a:pathLst>
              <a:path extrusionOk="0" h="366355" w="1585957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73"/>
          <p:cNvSpPr/>
          <p:nvPr/>
        </p:nvSpPr>
        <p:spPr>
          <a:xfrm>
            <a:off x="6854180" y="1272092"/>
            <a:ext cx="4096653" cy="7742815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73"/>
          <p:cNvSpPr txBox="1"/>
          <p:nvPr/>
        </p:nvSpPr>
        <p:spPr>
          <a:xfrm>
            <a:off x="7750292" y="5474574"/>
            <a:ext cx="10054721" cy="2683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Waar maakt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FlexiO</a:t>
            </a:r>
            <a:r>
              <a:rPr b="0" i="0" lang="en-US" sz="8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het verschil?</a:t>
            </a:r>
            <a:endParaRPr b="0" i="0" sz="8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7" name="Google Shape;347;p6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8" name="Google Shape;348;p6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6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02.1 Bespaar met FlexiO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6" title="flexbox.3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54059" y="5414955"/>
            <a:ext cx="6473038" cy="43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"/>
          <p:cNvSpPr txBox="1"/>
          <p:nvPr/>
        </p:nvSpPr>
        <p:spPr>
          <a:xfrm>
            <a:off x="2606091" y="2186354"/>
            <a:ext cx="5828460" cy="443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Profiel</a:t>
            </a: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 Herkenning (SlimAlgoritme)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2" name="Google Shape;352;p6"/>
          <p:cNvGrpSpPr/>
          <p:nvPr/>
        </p:nvGrpSpPr>
        <p:grpSpPr>
          <a:xfrm>
            <a:off x="1497742" y="2091765"/>
            <a:ext cx="632376" cy="6906568"/>
            <a:chOff x="1497742" y="2091765"/>
            <a:chExt cx="632376" cy="6906568"/>
          </a:xfrm>
        </p:grpSpPr>
        <p:cxnSp>
          <p:nvCxnSpPr>
            <p:cNvPr id="353" name="Google Shape;353;p6"/>
            <p:cNvCxnSpPr/>
            <p:nvPr/>
          </p:nvCxnSpPr>
          <p:spPr>
            <a:xfrm>
              <a:off x="1813930" y="7271889"/>
              <a:ext cx="0" cy="1227691"/>
            </a:xfrm>
            <a:prstGeom prst="straightConnector1">
              <a:avLst/>
            </a:prstGeom>
            <a:noFill/>
            <a:ln cap="flat" cmpd="sng" w="57150">
              <a:solidFill>
                <a:srgbClr val="5B909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54" name="Google Shape;354;p6"/>
            <p:cNvCxnSpPr/>
            <p:nvPr/>
          </p:nvCxnSpPr>
          <p:spPr>
            <a:xfrm>
              <a:off x="1813930" y="2407953"/>
              <a:ext cx="0" cy="4491601"/>
            </a:xfrm>
            <a:prstGeom prst="straightConnector1">
              <a:avLst/>
            </a:prstGeom>
            <a:noFill/>
            <a:ln cap="flat" cmpd="sng" w="57150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5" name="Google Shape;355;p6"/>
            <p:cNvSpPr/>
            <p:nvPr/>
          </p:nvSpPr>
          <p:spPr>
            <a:xfrm>
              <a:off x="1497742" y="2091765"/>
              <a:ext cx="632376" cy="632376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F8F9"/>
            </a:solidFill>
            <a:ln cap="sq" cmpd="sng" w="76200">
              <a:solidFill>
                <a:srgbClr val="396E6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1497742" y="3020233"/>
              <a:ext cx="632376" cy="632376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F8F9"/>
            </a:solidFill>
            <a:ln cap="sq" cmpd="sng" w="76200">
              <a:solidFill>
                <a:srgbClr val="396E6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1497742" y="3948701"/>
              <a:ext cx="632376" cy="632376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F8F9"/>
            </a:solidFill>
            <a:ln cap="sq" cmpd="sng" w="76200">
              <a:solidFill>
                <a:srgbClr val="396E6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1497742" y="4877169"/>
              <a:ext cx="632376" cy="632376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F8F9"/>
            </a:solidFill>
            <a:ln cap="sq" cmpd="sng" w="76200">
              <a:solidFill>
                <a:srgbClr val="396E6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1497742" y="5805637"/>
              <a:ext cx="632376" cy="632376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F8F9"/>
            </a:solidFill>
            <a:ln cap="sq" cmpd="sng" w="76200">
              <a:solidFill>
                <a:srgbClr val="396E6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1497742" y="6734105"/>
              <a:ext cx="632376" cy="632376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F8F9"/>
            </a:solidFill>
            <a:ln cap="sq" cmpd="sng" w="76200">
              <a:solidFill>
                <a:srgbClr val="396E6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1497742" y="8365957"/>
              <a:ext cx="632376" cy="632376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F8F9"/>
            </a:solidFill>
            <a:ln cap="sq" cmpd="sng" w="76200">
              <a:solidFill>
                <a:srgbClr val="396E6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6"/>
          <p:cNvSpPr txBox="1"/>
          <p:nvPr/>
        </p:nvSpPr>
        <p:spPr>
          <a:xfrm>
            <a:off x="2606092" y="3114822"/>
            <a:ext cx="4863846" cy="443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Weer</a:t>
            </a: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svoorspelling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6"/>
          <p:cNvSpPr txBox="1"/>
          <p:nvPr/>
        </p:nvSpPr>
        <p:spPr>
          <a:xfrm>
            <a:off x="2606091" y="4043290"/>
            <a:ext cx="486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Jouw </a:t>
            </a:r>
            <a:r>
              <a:rPr b="1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energiecontract</a:t>
            </a: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 + kosten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6"/>
          <p:cNvSpPr txBox="1"/>
          <p:nvPr/>
        </p:nvSpPr>
        <p:spPr>
          <a:xfrm>
            <a:off x="2606092" y="4971757"/>
            <a:ext cx="4863844" cy="443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Piek</a:t>
            </a: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bewaking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6"/>
          <p:cNvSpPr txBox="1"/>
          <p:nvPr/>
        </p:nvSpPr>
        <p:spPr>
          <a:xfrm>
            <a:off x="2606091" y="5900224"/>
            <a:ext cx="4863843" cy="443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Real-time</a:t>
            </a: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 (bij)sturing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6"/>
          <p:cNvSpPr txBox="1"/>
          <p:nvPr/>
        </p:nvSpPr>
        <p:spPr>
          <a:xfrm>
            <a:off x="2606091" y="6828691"/>
            <a:ext cx="7058401" cy="443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Optimaal benutten </a:t>
            </a: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van lokale opportuniteiten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6"/>
          <p:cNvSpPr txBox="1"/>
          <p:nvPr/>
        </p:nvSpPr>
        <p:spPr>
          <a:xfrm>
            <a:off x="2606091" y="8499580"/>
            <a:ext cx="636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Batterij </a:t>
            </a:r>
            <a:r>
              <a:rPr b="1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degradatie</a:t>
            </a: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 + </a:t>
            </a:r>
            <a:r>
              <a:rPr b="1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energieverliezen</a:t>
            </a:r>
            <a:endParaRPr b="1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6"/>
          <p:cNvSpPr/>
          <p:nvPr/>
        </p:nvSpPr>
        <p:spPr>
          <a:xfrm>
            <a:off x="12254411" y="1020920"/>
            <a:ext cx="3799213" cy="3611462"/>
          </a:xfrm>
          <a:custGeom>
            <a:rect b="b" l="l" r="r" t="t"/>
            <a:pathLst>
              <a:path extrusionOk="0" h="508189" w="508189">
                <a:moveTo>
                  <a:pt x="508189" y="254095"/>
                </a:moveTo>
                <a:cubicBezTo>
                  <a:pt x="508189" y="394427"/>
                  <a:pt x="394427" y="508189"/>
                  <a:pt x="254095" y="508189"/>
                </a:cubicBezTo>
                <a:cubicBezTo>
                  <a:pt x="113762" y="508189"/>
                  <a:pt x="0" y="394427"/>
                  <a:pt x="0" y="254095"/>
                </a:cubicBezTo>
                <a:cubicBezTo>
                  <a:pt x="0" y="113762"/>
                  <a:pt x="113762" y="0"/>
                  <a:pt x="254095" y="0"/>
                </a:cubicBezTo>
                <a:cubicBezTo>
                  <a:pt x="394427" y="0"/>
                  <a:pt x="508189" y="113762"/>
                  <a:pt x="508189" y="254095"/>
                </a:cubicBezTo>
                <a:close/>
              </a:path>
            </a:pathLst>
          </a:custGeom>
          <a:solidFill>
            <a:srgbClr val="5B9091">
              <a:alpha val="47058"/>
            </a:srgbClr>
          </a:solidFill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ABD1D1"/>
              </a:solidFill>
              <a:highlight>
                <a:srgbClr val="FEF1D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6"/>
          <p:cNvSpPr/>
          <p:nvPr/>
        </p:nvSpPr>
        <p:spPr>
          <a:xfrm>
            <a:off x="12406432" y="1166058"/>
            <a:ext cx="3495171" cy="3321186"/>
          </a:xfrm>
          <a:custGeom>
            <a:rect b="b" l="l" r="r" t="t"/>
            <a:pathLst>
              <a:path extrusionOk="0" h="508189" w="508189">
                <a:moveTo>
                  <a:pt x="508189" y="254095"/>
                </a:moveTo>
                <a:cubicBezTo>
                  <a:pt x="508189" y="394427"/>
                  <a:pt x="394427" y="508189"/>
                  <a:pt x="254095" y="508189"/>
                </a:cubicBezTo>
                <a:cubicBezTo>
                  <a:pt x="113762" y="508189"/>
                  <a:pt x="0" y="394427"/>
                  <a:pt x="0" y="254095"/>
                </a:cubicBezTo>
                <a:cubicBezTo>
                  <a:pt x="0" y="113762"/>
                  <a:pt x="113762" y="0"/>
                  <a:pt x="254095" y="0"/>
                </a:cubicBezTo>
                <a:cubicBezTo>
                  <a:pt x="394427" y="0"/>
                  <a:pt x="508189" y="113762"/>
                  <a:pt x="508189" y="254095"/>
                </a:cubicBezTo>
                <a:close/>
              </a:path>
            </a:pathLst>
          </a:custGeom>
          <a:solidFill>
            <a:srgbClr val="5B90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Gemiddeld:</a:t>
            </a:r>
            <a:br>
              <a:rPr b="0" i="0" lang="en-US" sz="3200" u="none" cap="none" strike="noStrik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b="1" i="0" lang="en-US" sz="3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- €439</a:t>
            </a:r>
            <a:endParaRPr b="1" i="0" sz="36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In </a:t>
            </a:r>
            <a:r>
              <a:rPr b="1" i="0" lang="en-US" sz="2400" u="none" cap="none" strike="noStrik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2024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(batterij, dynamisch tarief)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6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5" name="Google Shape;375;p74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6" name="Google Shape;376;p74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74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02.2 Genereer inkomsten met FlexiO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huisbatterij 2.0 = slim, lucratief en duurzaam – Groenerleven.be" id="378" name="Google Shape;378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3467" y="2230056"/>
            <a:ext cx="8826528" cy="291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67393" y="4337307"/>
            <a:ext cx="6745154" cy="492099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4"/>
          <p:cNvSpPr txBox="1"/>
          <p:nvPr/>
        </p:nvSpPr>
        <p:spPr>
          <a:xfrm>
            <a:off x="1193467" y="5366679"/>
            <a:ext cx="9873900" cy="31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Het net </a:t>
            </a:r>
            <a:r>
              <a:rPr b="1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moet</a:t>
            </a:r>
            <a:r>
              <a:rPr b="0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steeds in </a:t>
            </a:r>
            <a:r>
              <a:rPr b="1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balans</a:t>
            </a:r>
            <a:r>
              <a:rPr b="0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zijn : 230 Volt / 50 Hz</a:t>
            </a:r>
            <a:endParaRPr b="0" i="0" sz="2100" u="none" cap="none" strike="noStrike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Verschillende marktmechanismen, vooral grote industriële installaties</a:t>
            </a:r>
            <a:endParaRPr b="0" i="0" sz="2100" u="none" cap="none" strike="noStrike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Via FlexiO - toegang tot deze </a:t>
            </a:r>
            <a:r>
              <a:rPr b="1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markten</a:t>
            </a:r>
            <a:endParaRPr b="1" i="0" sz="2100" u="none" cap="none" strike="noStrike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Je wordt </a:t>
            </a:r>
            <a:r>
              <a:rPr b="1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betaald</a:t>
            </a:r>
            <a:r>
              <a:rPr b="0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voor je deelname </a:t>
            </a:r>
            <a:endParaRPr b="0" i="0" sz="2100" u="none" cap="none" strike="noStrike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Kan soms gedrag vertonen dat niet “logisch” of “als verwacht” lijkt !</a:t>
            </a:r>
            <a:endParaRPr b="0" i="0" sz="2100" u="none" cap="none" strike="noStrike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71450" lvl="1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Bv injectie in het net als de prijzen negatief zijn</a:t>
            </a:r>
            <a:endParaRPr b="0" i="0" sz="2100" u="none" cap="none" strike="noStrike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1" name="Google Shape;381;p74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7649c0acff_0_214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g37649c0acff_0_214"/>
          <p:cNvSpPr txBox="1"/>
          <p:nvPr/>
        </p:nvSpPr>
        <p:spPr>
          <a:xfrm>
            <a:off x="1028700" y="346075"/>
            <a:ext cx="1623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02.2 Genereer inkomsten met FlexiO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g37649c0acff_0_214"/>
          <p:cNvGrpSpPr/>
          <p:nvPr/>
        </p:nvGrpSpPr>
        <p:grpSpPr>
          <a:xfrm>
            <a:off x="1610532" y="1430022"/>
            <a:ext cx="3004200" cy="2707518"/>
            <a:chOff x="11360382" y="1514972"/>
            <a:chExt cx="3004200" cy="2707518"/>
          </a:xfrm>
        </p:grpSpPr>
        <p:pic>
          <p:nvPicPr>
            <p:cNvPr id="389" name="Google Shape;389;g37649c0acff_0_214" title="Screenshot 2025-07-30 at 10.52.42.png"/>
            <p:cNvPicPr preferRelativeResize="0"/>
            <p:nvPr/>
          </p:nvPicPr>
          <p:blipFill rotWithShape="1">
            <a:blip r:embed="rId4">
              <a:alphaModFix/>
            </a:blip>
            <a:srcRect b="0" l="18035" r="18028" t="0"/>
            <a:stretch/>
          </p:blipFill>
          <p:spPr>
            <a:xfrm>
              <a:off x="11360382" y="1514972"/>
              <a:ext cx="1909200" cy="1948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g37649c0acff_0_214"/>
            <p:cNvSpPr txBox="1"/>
            <p:nvPr/>
          </p:nvSpPr>
          <p:spPr>
            <a:xfrm>
              <a:off x="11360382" y="3422990"/>
              <a:ext cx="3004200" cy="7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1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1" lang="en-US" sz="2500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Netbeheerder</a:t>
              </a:r>
              <a:endParaRPr b="1" i="0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g37649c0acff_0_214"/>
          <p:cNvSpPr txBox="1"/>
          <p:nvPr/>
        </p:nvSpPr>
        <p:spPr>
          <a:xfrm>
            <a:off x="1610525" y="4377275"/>
            <a:ext cx="5541900" cy="46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1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47"/>
              <a:buFont typeface="Arial"/>
              <a:buNone/>
            </a:pPr>
            <a:r>
              <a:rPr b="1" i="0" lang="en-US" sz="23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Inkomsten via rBalancing (FCR)</a:t>
            </a:r>
            <a:endParaRPr b="1" i="0" sz="2300" u="none" cap="none" strike="noStrike">
              <a:solidFill>
                <a:srgbClr val="386E7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00"/>
              <a:buFont typeface="Inter"/>
              <a:buChar char="●"/>
            </a:pPr>
            <a:r>
              <a:rPr b="0" i="0" lang="en-US" sz="23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Reservatie van batterij capaciteit</a:t>
            </a:r>
            <a:endParaRPr b="0" i="0" sz="23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00"/>
              <a:buFont typeface="Inter"/>
              <a:buChar char="●"/>
            </a:pPr>
            <a:r>
              <a:rPr b="0" i="0" lang="en-US" sz="23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Biedingen de dag van tevoren</a:t>
            </a:r>
            <a:endParaRPr b="0" i="0" sz="23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00"/>
              <a:buFont typeface="Inter"/>
              <a:buChar char="●"/>
            </a:pPr>
            <a:r>
              <a:rPr b="0" i="0" lang="en-US" sz="23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Wordt vergoed voor je gepresteerde deelname</a:t>
            </a:r>
            <a:endParaRPr b="0" i="0" sz="23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1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Inkomsten via rBalancing (AFRR)</a:t>
            </a:r>
            <a:endParaRPr b="1" i="0" sz="2300" u="none" cap="none" strike="noStrike">
              <a:solidFill>
                <a:srgbClr val="386E7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00"/>
              <a:buFont typeface="Inter"/>
              <a:buChar char="●"/>
            </a:pPr>
            <a:r>
              <a:rPr b="0" i="0" lang="en-US" sz="23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Gepland voor 2026/27</a:t>
            </a:r>
            <a:endParaRPr b="1" i="0" sz="2300" u="none" cap="none" strike="noStrike">
              <a:solidFill>
                <a:srgbClr val="386E7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392" name="Google Shape;392;g37649c0acff_0_214"/>
          <p:cNvGrpSpPr/>
          <p:nvPr/>
        </p:nvGrpSpPr>
        <p:grpSpPr>
          <a:xfrm>
            <a:off x="11937891" y="195732"/>
            <a:ext cx="3080756" cy="2929294"/>
            <a:chOff x="12254411" y="1020920"/>
            <a:chExt cx="3798713" cy="3611953"/>
          </a:xfrm>
        </p:grpSpPr>
        <p:sp>
          <p:nvSpPr>
            <p:cNvPr id="393" name="Google Shape;393;g37649c0acff_0_214"/>
            <p:cNvSpPr/>
            <p:nvPr/>
          </p:nvSpPr>
          <p:spPr>
            <a:xfrm>
              <a:off x="12254411" y="1020920"/>
              <a:ext cx="3798713" cy="3611953"/>
            </a:xfrm>
            <a:custGeom>
              <a:rect b="b" l="l" r="r" t="t"/>
              <a:pathLst>
                <a:path extrusionOk="0" h="508189" w="508189">
                  <a:moveTo>
                    <a:pt x="508189" y="254095"/>
                  </a:moveTo>
                  <a:cubicBezTo>
                    <a:pt x="508189" y="394427"/>
                    <a:pt x="394427" y="508189"/>
                    <a:pt x="254095" y="508189"/>
                  </a:cubicBezTo>
                  <a:cubicBezTo>
                    <a:pt x="113762" y="508189"/>
                    <a:pt x="0" y="394427"/>
                    <a:pt x="0" y="254095"/>
                  </a:cubicBezTo>
                  <a:cubicBezTo>
                    <a:pt x="0" y="113762"/>
                    <a:pt x="113762" y="0"/>
                    <a:pt x="254095" y="0"/>
                  </a:cubicBezTo>
                  <a:cubicBezTo>
                    <a:pt x="394427" y="0"/>
                    <a:pt x="508189" y="113762"/>
                    <a:pt x="508189" y="254095"/>
                  </a:cubicBezTo>
                  <a:close/>
                </a:path>
              </a:pathLst>
            </a:custGeom>
            <a:solidFill>
              <a:srgbClr val="5B9091">
                <a:alpha val="47058"/>
              </a:srgbClr>
            </a:solidFill>
            <a:ln>
              <a:noFill/>
            </a:ln>
            <a:effectLst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ABD1D1"/>
                </a:solidFill>
                <a:highlight>
                  <a:srgbClr val="FEF1DE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37649c0acff_0_214"/>
            <p:cNvSpPr/>
            <p:nvPr/>
          </p:nvSpPr>
          <p:spPr>
            <a:xfrm>
              <a:off x="12406432" y="1166058"/>
              <a:ext cx="3495070" cy="3321015"/>
            </a:xfrm>
            <a:custGeom>
              <a:rect b="b" l="l" r="r" t="t"/>
              <a:pathLst>
                <a:path extrusionOk="0" h="508189" w="508189">
                  <a:moveTo>
                    <a:pt x="508189" y="254095"/>
                  </a:moveTo>
                  <a:cubicBezTo>
                    <a:pt x="508189" y="394427"/>
                    <a:pt x="394427" y="508189"/>
                    <a:pt x="254095" y="508189"/>
                  </a:cubicBezTo>
                  <a:cubicBezTo>
                    <a:pt x="113762" y="508189"/>
                    <a:pt x="0" y="394427"/>
                    <a:pt x="0" y="254095"/>
                  </a:cubicBezTo>
                  <a:cubicBezTo>
                    <a:pt x="0" y="113762"/>
                    <a:pt x="113762" y="0"/>
                    <a:pt x="254095" y="0"/>
                  </a:cubicBezTo>
                  <a:cubicBezTo>
                    <a:pt x="394427" y="0"/>
                    <a:pt x="508189" y="113762"/>
                    <a:pt x="508189" y="254095"/>
                  </a:cubicBezTo>
                  <a:close/>
                </a:path>
              </a:pathLst>
            </a:custGeom>
            <a:solidFill>
              <a:srgbClr val="5B90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Gemiddeld</a:t>
              </a:r>
              <a:r>
                <a:rPr b="0" i="0" lang="en-US" sz="2400" u="none" cap="none" strike="noStrike">
                  <a:solidFill>
                    <a:srgbClr val="FFFFFF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:</a:t>
              </a:r>
              <a:br>
                <a:rPr b="0" i="0" lang="en-US" sz="3200" u="none" cap="none" strike="noStrike">
                  <a:solidFill>
                    <a:srgbClr val="FFFFFF"/>
                  </a:solidFill>
                  <a:latin typeface="Inter Light"/>
                  <a:ea typeface="Inter Light"/>
                  <a:cs typeface="Inter Light"/>
                  <a:sym typeface="Inter Light"/>
                </a:rPr>
              </a:br>
              <a:r>
                <a:rPr b="1" i="0" lang="en-US" sz="36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+ €296</a:t>
              </a:r>
              <a:endParaRPr b="1" i="0" sz="3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In </a:t>
              </a:r>
              <a:r>
                <a:rPr b="1" i="0" lang="en-US" sz="2100" u="none" cap="none" strike="noStrike">
                  <a:solidFill>
                    <a:srgbClr val="FFFFFF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2024 via FCR</a:t>
              </a:r>
              <a:endPara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(batterij, dynamisch tarief)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g37649c0acff_0_214"/>
          <p:cNvGrpSpPr/>
          <p:nvPr/>
        </p:nvGrpSpPr>
        <p:grpSpPr>
          <a:xfrm>
            <a:off x="10319820" y="3428999"/>
            <a:ext cx="6939556" cy="5643618"/>
            <a:chOff x="10319820" y="3428999"/>
            <a:chExt cx="6939556" cy="5643618"/>
          </a:xfrm>
        </p:grpSpPr>
        <p:pic>
          <p:nvPicPr>
            <p:cNvPr id="396" name="Google Shape;396;g37649c0acff_0_214" title="Screenshot 2025-07-30 at 10.52.42.png"/>
            <p:cNvPicPr preferRelativeResize="0"/>
            <p:nvPr/>
          </p:nvPicPr>
          <p:blipFill rotWithShape="1">
            <a:blip r:embed="rId4">
              <a:alphaModFix/>
            </a:blip>
            <a:srcRect b="0" l="18035" r="18028" t="0"/>
            <a:stretch/>
          </p:blipFill>
          <p:spPr>
            <a:xfrm>
              <a:off x="12637736" y="3428999"/>
              <a:ext cx="1667579" cy="17021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7" name="Google Shape;397;g37649c0acff_0_214"/>
            <p:cNvCxnSpPr>
              <a:stCxn id="398" idx="6"/>
            </p:cNvCxnSpPr>
            <p:nvPr/>
          </p:nvCxnSpPr>
          <p:spPr>
            <a:xfrm flipH="1" rot="10800000">
              <a:off x="11200111" y="7149498"/>
              <a:ext cx="5129700" cy="11700"/>
            </a:xfrm>
            <a:prstGeom prst="straightConnector1">
              <a:avLst/>
            </a:prstGeom>
            <a:noFill/>
            <a:ln cap="flat" cmpd="sng" w="9525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99" name="Google Shape;399;g37649c0acff_0_214"/>
            <p:cNvSpPr/>
            <p:nvPr/>
          </p:nvSpPr>
          <p:spPr>
            <a:xfrm>
              <a:off x="10776777" y="6948300"/>
              <a:ext cx="424200" cy="402300"/>
            </a:xfrm>
            <a:prstGeom prst="flowChartConnector">
              <a:avLst/>
            </a:prstGeom>
            <a:solidFill>
              <a:srgbClr val="FFFFFF"/>
            </a:solidFill>
            <a:ln cap="flat" cmpd="sng" w="22175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9925" lIns="79850" spcFirstLastPara="1" rIns="79850" wrap="square" tIns="39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23"/>
                <a:buFont typeface="Arial"/>
                <a:buNone/>
              </a:pPr>
              <a:r>
                <a:t/>
              </a:r>
              <a:endParaRPr b="0" i="0" sz="122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g37649c0acff_0_214"/>
            <p:cNvSpPr/>
            <p:nvPr/>
          </p:nvSpPr>
          <p:spPr>
            <a:xfrm>
              <a:off x="13392533" y="6948300"/>
              <a:ext cx="424200" cy="402300"/>
            </a:xfrm>
            <a:prstGeom prst="flowChartConnector">
              <a:avLst/>
            </a:prstGeom>
            <a:solidFill>
              <a:srgbClr val="FFFFFF"/>
            </a:solidFill>
            <a:ln cap="flat" cmpd="sng" w="22175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9925" lIns="79850" spcFirstLastPara="1" rIns="79850" wrap="square" tIns="39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23"/>
                <a:buFont typeface="Arial"/>
                <a:buNone/>
              </a:pPr>
              <a:r>
                <a:t/>
              </a:r>
              <a:endParaRPr b="0" i="0" sz="122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g37649c0acff_0_214"/>
            <p:cNvSpPr/>
            <p:nvPr/>
          </p:nvSpPr>
          <p:spPr>
            <a:xfrm>
              <a:off x="14700410" y="6948300"/>
              <a:ext cx="424200" cy="402300"/>
            </a:xfrm>
            <a:prstGeom prst="flowChartConnector">
              <a:avLst/>
            </a:prstGeom>
            <a:solidFill>
              <a:srgbClr val="FFFFFF"/>
            </a:solidFill>
            <a:ln cap="flat" cmpd="sng" w="22175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9925" lIns="79850" spcFirstLastPara="1" rIns="79850" wrap="square" tIns="39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23"/>
                <a:buFont typeface="Arial"/>
                <a:buNone/>
              </a:pPr>
              <a:r>
                <a:t/>
              </a:r>
              <a:endParaRPr b="0" i="0" sz="122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g37649c0acff_0_214"/>
            <p:cNvSpPr txBox="1"/>
            <p:nvPr/>
          </p:nvSpPr>
          <p:spPr>
            <a:xfrm rot="-2541584">
              <a:off x="14879249" y="7251346"/>
              <a:ext cx="2459099" cy="718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9850" lIns="79850" spcFirstLastPara="1" rIns="79850" wrap="square" tIns="79850">
              <a:normAutofit/>
            </a:bodyPr>
            <a:lstStyle/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23"/>
                <a:buFont typeface="Arial"/>
                <a:buNone/>
              </a:pPr>
              <a:r>
                <a:rPr b="0" i="1" lang="en-US" sz="1484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Afschakelplan</a:t>
              </a:r>
              <a:endParaRPr b="0" i="0" sz="148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g37649c0acff_0_214"/>
            <p:cNvSpPr/>
            <p:nvPr/>
          </p:nvSpPr>
          <p:spPr>
            <a:xfrm>
              <a:off x="15977808" y="6948300"/>
              <a:ext cx="424200" cy="402300"/>
            </a:xfrm>
            <a:prstGeom prst="flowChartConnector">
              <a:avLst/>
            </a:prstGeom>
            <a:solidFill>
              <a:srgbClr val="FFFFFF"/>
            </a:solidFill>
            <a:ln cap="flat" cmpd="sng" w="22175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9925" lIns="79850" spcFirstLastPara="1" rIns="79850" wrap="square" tIns="39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23"/>
                <a:buFont typeface="Arial"/>
                <a:buNone/>
              </a:pPr>
              <a:r>
                <a:t/>
              </a:r>
              <a:endParaRPr b="0" i="0" sz="122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g37649c0acff_0_214"/>
            <p:cNvSpPr txBox="1"/>
            <p:nvPr/>
          </p:nvSpPr>
          <p:spPr>
            <a:xfrm rot="-2541101">
              <a:off x="12947957" y="7525171"/>
              <a:ext cx="2979607" cy="625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9850" lIns="79850" spcFirstLastPara="1" rIns="79850" wrap="square" tIns="79850">
              <a:noAutofit/>
            </a:bodyPr>
            <a:lstStyle/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35"/>
                <a:buFont typeface="Arial"/>
                <a:buNone/>
              </a:pPr>
              <a:r>
                <a:rPr b="0" i="1" lang="en-US" sz="1484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Strategische reserves</a:t>
              </a:r>
              <a:endParaRPr b="0" i="0" sz="148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37649c0acff_0_214"/>
            <p:cNvSpPr/>
            <p:nvPr/>
          </p:nvSpPr>
          <p:spPr>
            <a:xfrm>
              <a:off x="12084655" y="6948300"/>
              <a:ext cx="424200" cy="402300"/>
            </a:xfrm>
            <a:prstGeom prst="flowChartConnector">
              <a:avLst/>
            </a:prstGeom>
            <a:solidFill>
              <a:srgbClr val="FFFFFF"/>
            </a:solidFill>
            <a:ln cap="flat" cmpd="sng" w="22175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9925" lIns="79850" spcFirstLastPara="1" rIns="79850" wrap="square" tIns="39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23"/>
                <a:buFont typeface="Arial"/>
                <a:buNone/>
              </a:pPr>
              <a:r>
                <a:t/>
              </a:r>
              <a:endParaRPr b="0" i="0" sz="122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37649c0acff_0_214"/>
            <p:cNvSpPr/>
            <p:nvPr/>
          </p:nvSpPr>
          <p:spPr>
            <a:xfrm rot="-5400000">
              <a:off x="13243562" y="2794142"/>
              <a:ext cx="485100" cy="6066900"/>
            </a:xfrm>
            <a:prstGeom prst="rightBrace">
              <a:avLst>
                <a:gd fmla="val 27082" name="adj1"/>
                <a:gd fmla="val 50000" name="adj2"/>
              </a:avLst>
            </a:prstGeom>
            <a:noFill/>
            <a:ln cap="flat" cmpd="sng" w="27725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9925" lIns="79850" spcFirstLastPara="1" rIns="79850" wrap="square" tIns="39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23"/>
                <a:buFont typeface="Arial"/>
                <a:buNone/>
              </a:pPr>
              <a:r>
                <a:t/>
              </a:r>
              <a:endParaRPr b="0" i="0" sz="1222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g37649c0acff_0_214"/>
            <p:cNvSpPr txBox="1"/>
            <p:nvPr/>
          </p:nvSpPr>
          <p:spPr>
            <a:xfrm>
              <a:off x="12174096" y="5162102"/>
              <a:ext cx="26241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9850" lIns="79850" spcFirstLastPara="1" rIns="79850" wrap="square" tIns="79850">
              <a:normAutofit/>
            </a:bodyPr>
            <a:lstStyle/>
            <a:p>
              <a:pPr indent="0" lvl="1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23"/>
                <a:buFont typeface="Arial"/>
                <a:buNone/>
              </a:pPr>
              <a:r>
                <a:rPr b="1" i="1" lang="en-US" sz="1484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Netbeheerder</a:t>
              </a:r>
              <a:endParaRPr b="1" i="0" sz="148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37649c0acff_0_214"/>
            <p:cNvSpPr txBox="1"/>
            <p:nvPr/>
          </p:nvSpPr>
          <p:spPr>
            <a:xfrm rot="-2639834">
              <a:off x="10382040" y="7087480"/>
              <a:ext cx="1284868" cy="698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9850" lIns="79850" spcFirstLastPara="1" rIns="79850" wrap="square" tIns="79850">
              <a:normAutofit/>
            </a:bodyPr>
            <a:lstStyle/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6E70"/>
                </a:buClr>
                <a:buSzPts val="3399"/>
                <a:buFont typeface="Inter"/>
                <a:buNone/>
              </a:pPr>
              <a:r>
                <a:rPr b="0" i="1" lang="en-US" sz="1484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FCR</a:t>
              </a:r>
              <a:endParaRPr b="0" i="0" sz="148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37649c0acff_0_214"/>
            <p:cNvSpPr txBox="1"/>
            <p:nvPr/>
          </p:nvSpPr>
          <p:spPr>
            <a:xfrm rot="-2640209">
              <a:off x="11610536" y="6907750"/>
              <a:ext cx="1890595" cy="698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9850" lIns="79850" spcFirstLastPara="1" rIns="79850" wrap="square" tIns="79850">
              <a:normAutofit/>
            </a:bodyPr>
            <a:lstStyle/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6E70"/>
                </a:buClr>
                <a:buSzPts val="3399"/>
                <a:buFont typeface="Inter"/>
                <a:buNone/>
              </a:pPr>
              <a:r>
                <a:rPr b="0" i="1" lang="en-US" sz="1484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aFRR</a:t>
              </a:r>
              <a:endParaRPr b="0" i="1" sz="1484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10" name="Google Shape;410;g37649c0acff_0_214"/>
            <p:cNvSpPr txBox="1"/>
            <p:nvPr/>
          </p:nvSpPr>
          <p:spPr>
            <a:xfrm rot="-2639664">
              <a:off x="12900092" y="7037353"/>
              <a:ext cx="1643852" cy="698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9850" lIns="79850" spcFirstLastPara="1" rIns="79850" wrap="square" tIns="79850">
              <a:normAutofit/>
            </a:bodyPr>
            <a:lstStyle/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6E70"/>
                </a:buClr>
                <a:buSzPts val="3399"/>
                <a:buFont typeface="Inter"/>
                <a:buNone/>
              </a:pPr>
              <a:r>
                <a:rPr b="0" i="1" lang="en-US" sz="1484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mFRR</a:t>
              </a:r>
              <a:endParaRPr b="0" i="1" sz="1484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98" name="Google Shape;398;g37649c0acff_0_214"/>
            <p:cNvSpPr/>
            <p:nvPr/>
          </p:nvSpPr>
          <p:spPr>
            <a:xfrm>
              <a:off x="10775911" y="6960048"/>
              <a:ext cx="424200" cy="402300"/>
            </a:xfrm>
            <a:prstGeom prst="flowChartConnector">
              <a:avLst/>
            </a:prstGeom>
            <a:solidFill>
              <a:srgbClr val="5B9091"/>
            </a:solidFill>
            <a:ln cap="flat" cmpd="sng" w="22175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9925" lIns="79850" spcFirstLastPara="1" rIns="79850" wrap="square" tIns="39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23"/>
                <a:buFont typeface="Arial"/>
                <a:buNone/>
              </a:pPr>
              <a:r>
                <a:t/>
              </a:r>
              <a:endParaRPr b="0" i="0" sz="122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11" name="Google Shape;411;g37649c0acff_0_214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2" name="Google Shape;412;g37649c0acff_0_214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7649c0acff_0_230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g37649c0acff_0_230"/>
          <p:cNvSpPr txBox="1"/>
          <p:nvPr/>
        </p:nvSpPr>
        <p:spPr>
          <a:xfrm>
            <a:off x="1028700" y="346075"/>
            <a:ext cx="1623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02.2 Genereer inkomsten met FlexiO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9" name="Google Shape;419;g37649c0acff_0_230"/>
          <p:cNvGrpSpPr/>
          <p:nvPr/>
        </p:nvGrpSpPr>
        <p:grpSpPr>
          <a:xfrm>
            <a:off x="1028696" y="1291578"/>
            <a:ext cx="3543304" cy="2588821"/>
            <a:chOff x="803902" y="1636254"/>
            <a:chExt cx="3543304" cy="2588821"/>
          </a:xfrm>
        </p:grpSpPr>
        <p:sp>
          <p:nvSpPr>
            <p:cNvPr id="420" name="Google Shape;420;g37649c0acff_0_230"/>
            <p:cNvSpPr txBox="1"/>
            <p:nvPr/>
          </p:nvSpPr>
          <p:spPr>
            <a:xfrm>
              <a:off x="803906" y="3425575"/>
              <a:ext cx="3543300" cy="7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1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1" lang="en-US" sz="2600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Energieleverancier</a:t>
              </a:r>
              <a:endParaRPr b="1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1" name="Google Shape;421;g37649c0acff_0_230" title="Screenshot 2025-07-30 at 10.52.39.png"/>
            <p:cNvPicPr preferRelativeResize="0"/>
            <p:nvPr/>
          </p:nvPicPr>
          <p:blipFill rotWithShape="1">
            <a:blip r:embed="rId4">
              <a:alphaModFix/>
            </a:blip>
            <a:srcRect b="1200" l="0" r="0" t="1200"/>
            <a:stretch/>
          </p:blipFill>
          <p:spPr>
            <a:xfrm>
              <a:off x="803902" y="1636254"/>
              <a:ext cx="3042508" cy="18585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2" name="Google Shape;422;g37649c0acff_0_230"/>
          <p:cNvSpPr txBox="1"/>
          <p:nvPr/>
        </p:nvSpPr>
        <p:spPr>
          <a:xfrm>
            <a:off x="1028700" y="3887750"/>
            <a:ext cx="8832000" cy="52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1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47"/>
              <a:buFont typeface="Arial"/>
              <a:buNone/>
            </a:pPr>
            <a:r>
              <a:rPr b="1" i="0" lang="en-US" sz="23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Inkomsten via eBalancing (DA+IMB) -</a:t>
            </a:r>
            <a:r>
              <a:rPr b="1" i="0" lang="en-US" sz="2300" u="none" cap="none" strike="noStrike">
                <a:solidFill>
                  <a:srgbClr val="FF9900"/>
                </a:solidFill>
                <a:latin typeface="Inter"/>
                <a:ea typeface="Inter"/>
                <a:cs typeface="Inter"/>
                <a:sym typeface="Inter"/>
              </a:rPr>
              <a:t> Va</a:t>
            </a:r>
            <a:r>
              <a:rPr b="1" lang="en-US" sz="2300">
                <a:solidFill>
                  <a:srgbClr val="FF9900"/>
                </a:solidFill>
                <a:latin typeface="Inter"/>
                <a:ea typeface="Inter"/>
                <a:cs typeface="Inter"/>
                <a:sym typeface="Inter"/>
              </a:rPr>
              <a:t>naf 09/2025</a:t>
            </a:r>
            <a:endParaRPr b="1" i="0" sz="2300" u="none" cap="none" strike="noStrike">
              <a:solidFill>
                <a:srgbClr val="FF99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00"/>
              <a:buFont typeface="Inter"/>
              <a:buChar char="●"/>
            </a:pPr>
            <a:r>
              <a:rPr b="0" i="0" lang="en-US" sz="23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Via compatibel Flex Tarief</a:t>
            </a:r>
            <a:endParaRPr b="0" i="0" sz="23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00"/>
              <a:buFont typeface="Inter"/>
              <a:buChar char="●"/>
            </a:pPr>
            <a:r>
              <a:rPr b="0" i="0" lang="en-US" sz="23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Toegang tot de gekende “onbalans”markt</a:t>
            </a:r>
            <a:endParaRPr b="0" i="0" sz="23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00"/>
              <a:buFont typeface="Inter"/>
              <a:buChar char="●"/>
            </a:pPr>
            <a:r>
              <a:rPr b="0" i="0" lang="en-US" sz="23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Zeer gunstig energietarief voor de klant</a:t>
            </a:r>
            <a:endParaRPr b="0" i="0" sz="23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00"/>
              <a:buFont typeface="Inter"/>
              <a:buChar char="●"/>
            </a:pPr>
            <a:r>
              <a:rPr b="0" i="0" lang="en-US" sz="23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Goedkoopste manier om energie te consumeren</a:t>
            </a:r>
            <a:endParaRPr b="0" i="0" sz="23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00"/>
              <a:buFont typeface="Inter"/>
              <a:buChar char="●"/>
            </a:pPr>
            <a:r>
              <a:rPr b="0" i="0" lang="en-US" sz="23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Combineerbaar met rBalancing</a:t>
            </a:r>
            <a:endParaRPr b="0" i="0" sz="23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1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Inkomsten via eBalancing (Intraday)</a:t>
            </a:r>
            <a:endParaRPr b="1" i="0" sz="2300" u="none" cap="none" strike="noStrike">
              <a:solidFill>
                <a:srgbClr val="386E7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00"/>
              <a:buFont typeface="Inter"/>
              <a:buChar char="●"/>
            </a:pPr>
            <a:r>
              <a:rPr b="0" i="0" lang="en-US" sz="23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Gepland voor 2026</a:t>
            </a:r>
            <a:endParaRPr b="1" i="0" sz="2300" u="none" cap="none" strike="noStrike">
              <a:solidFill>
                <a:srgbClr val="386E7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423" name="Google Shape;423;g37649c0acff_0_230"/>
          <p:cNvGrpSpPr/>
          <p:nvPr/>
        </p:nvGrpSpPr>
        <p:grpSpPr>
          <a:xfrm>
            <a:off x="11253032" y="2176466"/>
            <a:ext cx="6006268" cy="5867023"/>
            <a:chOff x="9398982" y="1319579"/>
            <a:chExt cx="6006268" cy="5867023"/>
          </a:xfrm>
        </p:grpSpPr>
        <p:cxnSp>
          <p:nvCxnSpPr>
            <p:cNvPr id="424" name="Google Shape;424;g37649c0acff_0_230"/>
            <p:cNvCxnSpPr>
              <a:stCxn id="425" idx="6"/>
              <a:endCxn id="426" idx="6"/>
            </p:cNvCxnSpPr>
            <p:nvPr/>
          </p:nvCxnSpPr>
          <p:spPr>
            <a:xfrm>
              <a:off x="10589184" y="5579060"/>
              <a:ext cx="4502700" cy="13500"/>
            </a:xfrm>
            <a:prstGeom prst="straightConnector1">
              <a:avLst/>
            </a:prstGeom>
            <a:noFill/>
            <a:ln cap="flat" cmpd="sng" w="9525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27" name="Google Shape;427;g37649c0acff_0_230"/>
            <p:cNvSpPr/>
            <p:nvPr/>
          </p:nvSpPr>
          <p:spPr>
            <a:xfrm>
              <a:off x="13098243" y="5348810"/>
              <a:ext cx="485700" cy="460500"/>
            </a:xfrm>
            <a:prstGeom prst="flowChartConnector">
              <a:avLst/>
            </a:prstGeom>
            <a:solidFill>
              <a:srgbClr val="FFFFFF"/>
            </a:solidFill>
            <a:ln cap="flat" cmpd="sng" w="25400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g37649c0acff_0_230"/>
            <p:cNvSpPr txBox="1"/>
            <p:nvPr/>
          </p:nvSpPr>
          <p:spPr>
            <a:xfrm>
              <a:off x="11203452" y="3230191"/>
              <a:ext cx="2725200" cy="7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1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1" lang="en-US" sz="1700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Energieleverancier</a:t>
              </a:r>
              <a:endParaRPr b="1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g37649c0acff_0_230"/>
            <p:cNvSpPr/>
            <p:nvPr/>
          </p:nvSpPr>
          <p:spPr>
            <a:xfrm rot="-5400000">
              <a:off x="12237250" y="1164313"/>
              <a:ext cx="533100" cy="5802900"/>
            </a:xfrm>
            <a:prstGeom prst="rightBrace">
              <a:avLst>
                <a:gd fmla="val 27082" name="adj1"/>
                <a:gd fmla="val 50000" name="adj2"/>
              </a:avLst>
            </a:prstGeom>
            <a:noFill/>
            <a:ln cap="flat" cmpd="sng" w="31750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g37649c0acff_0_230"/>
            <p:cNvSpPr txBox="1"/>
            <p:nvPr/>
          </p:nvSpPr>
          <p:spPr>
            <a:xfrm rot="-2639943">
              <a:off x="10578423" y="5925746"/>
              <a:ext cx="1651488" cy="799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1" lang="en-US" sz="1700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Day-ahead</a:t>
              </a:r>
              <a:endParaRPr b="0" i="1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31" name="Google Shape;431;g37649c0acff_0_230"/>
            <p:cNvSpPr txBox="1"/>
            <p:nvPr/>
          </p:nvSpPr>
          <p:spPr>
            <a:xfrm rot="-2639999">
              <a:off x="12262119" y="5601880"/>
              <a:ext cx="1847527" cy="799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1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1" lang="en-US" sz="1700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Intraday</a:t>
              </a:r>
              <a:endParaRPr b="0" i="1" sz="170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32" name="Google Shape;432;g37649c0acff_0_230"/>
            <p:cNvSpPr txBox="1"/>
            <p:nvPr/>
          </p:nvSpPr>
          <p:spPr>
            <a:xfrm rot="-2639543">
              <a:off x="13824213" y="5857879"/>
              <a:ext cx="1351066" cy="799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1" lang="en-US" sz="1700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Onbalans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g37649c0acff_0_230"/>
            <p:cNvSpPr/>
            <p:nvPr/>
          </p:nvSpPr>
          <p:spPr>
            <a:xfrm>
              <a:off x="14606073" y="5362259"/>
              <a:ext cx="485700" cy="460500"/>
            </a:xfrm>
            <a:prstGeom prst="flowChartConnector">
              <a:avLst/>
            </a:prstGeom>
            <a:solidFill>
              <a:srgbClr val="5B9091"/>
            </a:solidFill>
            <a:ln cap="flat" cmpd="sng" w="25400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g37649c0acff_0_230"/>
            <p:cNvSpPr txBox="1"/>
            <p:nvPr/>
          </p:nvSpPr>
          <p:spPr>
            <a:xfrm rot="-2640055">
              <a:off x="9487141" y="5818904"/>
              <a:ext cx="1350426" cy="799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90"/>
                <a:buFont typeface="Arial"/>
                <a:buNone/>
              </a:pPr>
              <a:r>
                <a:rPr b="0" i="1" lang="en-US" sz="1790" u="none" cap="none" strike="noStrike">
                  <a:solidFill>
                    <a:srgbClr val="386E70"/>
                  </a:solidFill>
                  <a:latin typeface="Inter"/>
                  <a:ea typeface="Inter"/>
                  <a:cs typeface="Inter"/>
                  <a:sym typeface="Inter"/>
                </a:rPr>
                <a:t>Futures</a:t>
              </a:r>
              <a:endParaRPr b="0" i="1" sz="1790" u="none" cap="none" strike="noStrik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8"/>
                <a:buFont typeface="Calibri"/>
                <a:buNone/>
              </a:pPr>
              <a:r>
                <a:t/>
              </a:r>
              <a:endParaRPr b="0" i="0" sz="1790" u="none" cap="none" strike="noStrike">
                <a:solidFill>
                  <a:srgbClr val="7B7B7B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8"/>
                <a:buFont typeface="Calibri"/>
                <a:buNone/>
              </a:pPr>
              <a:r>
                <a:t/>
              </a:r>
              <a:endParaRPr b="0" i="0" sz="1790" u="none" cap="none" strike="noStrike">
                <a:solidFill>
                  <a:srgbClr val="7B7B7B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25" name="Google Shape;425;g37649c0acff_0_230"/>
            <p:cNvSpPr/>
            <p:nvPr/>
          </p:nvSpPr>
          <p:spPr>
            <a:xfrm>
              <a:off x="10103484" y="5348810"/>
              <a:ext cx="485700" cy="460500"/>
            </a:xfrm>
            <a:prstGeom prst="flowChartConnector">
              <a:avLst/>
            </a:prstGeom>
            <a:solidFill>
              <a:srgbClr val="FFFFFF"/>
            </a:solidFill>
            <a:ln cap="flat" cmpd="sng" w="25400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4" name="Google Shape;434;g37649c0acff_0_230" title="Screenshot 2025-07-30 at 10.52.39.png"/>
            <p:cNvPicPr preferRelativeResize="0"/>
            <p:nvPr/>
          </p:nvPicPr>
          <p:blipFill rotWithShape="1">
            <a:blip r:embed="rId4">
              <a:alphaModFix/>
            </a:blip>
            <a:srcRect b="1200" l="0" r="0" t="1200"/>
            <a:stretch/>
          </p:blipFill>
          <p:spPr>
            <a:xfrm>
              <a:off x="11030429" y="1319579"/>
              <a:ext cx="3042508" cy="1858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g37649c0acff_0_230"/>
            <p:cNvSpPr/>
            <p:nvPr/>
          </p:nvSpPr>
          <p:spPr>
            <a:xfrm>
              <a:off x="11600855" y="5348768"/>
              <a:ext cx="485700" cy="460500"/>
            </a:xfrm>
            <a:prstGeom prst="flowChartConnector">
              <a:avLst/>
            </a:prstGeom>
            <a:solidFill>
              <a:srgbClr val="5B9091"/>
            </a:solidFill>
            <a:ln cap="flat" cmpd="sng" w="25400">
              <a:solidFill>
                <a:srgbClr val="5B90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36" name="Google Shape;436;g37649c0acff_0_230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7" name="Google Shape;437;g37649c0acff_0_230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Google Shape;108;p2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" name="Google Shape;109;p2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2"/>
          <p:cNvSpPr txBox="1"/>
          <p:nvPr/>
        </p:nvSpPr>
        <p:spPr>
          <a:xfrm>
            <a:off x="1028700" y="9472066"/>
            <a:ext cx="2197711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Intro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1028700" y="355600"/>
            <a:ext cx="112791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99"/>
              <a:buFont typeface="Arial"/>
              <a:buNone/>
            </a:pPr>
            <a:r>
              <a:rPr b="0" i="0" lang="en-US" sz="6399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Inhoudstafel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7095673" y="1272092"/>
            <a:ext cx="4096653" cy="7742815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4" y="0"/>
                </a:lnTo>
                <a:lnTo>
                  <a:pt x="4096654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2"/>
          <p:cNvSpPr txBox="1"/>
          <p:nvPr/>
        </p:nvSpPr>
        <p:spPr>
          <a:xfrm>
            <a:off x="1028700" y="2118325"/>
            <a:ext cx="13082700" cy="87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3"/>
              <a:buFont typeface="Arial"/>
              <a:buNone/>
            </a:pPr>
            <a:r>
              <a:rPr b="0" i="0" lang="en-US" sz="4663" u="none" cap="none" strike="noStrike">
                <a:solidFill>
                  <a:srgbClr val="4F5354"/>
                </a:solidFill>
                <a:latin typeface="Inter"/>
                <a:ea typeface="Inter"/>
                <a:cs typeface="Inter"/>
                <a:sym typeface="Inter"/>
              </a:rPr>
              <a:t>01. Waarom een EMS? </a:t>
            </a:r>
            <a:endParaRPr b="0" i="0" sz="4663" u="none" cap="none" strike="noStrike">
              <a:solidFill>
                <a:srgbClr val="4F535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3"/>
              <a:buFont typeface="Arial"/>
              <a:buNone/>
            </a:pPr>
            <a:r>
              <a:rPr b="0" i="0" lang="en-US" sz="4663" u="none" cap="none" strike="noStrike">
                <a:solidFill>
                  <a:srgbClr val="4F5354"/>
                </a:solidFill>
                <a:latin typeface="Inter"/>
                <a:ea typeface="Inter"/>
                <a:cs typeface="Inter"/>
                <a:sym typeface="Inter"/>
              </a:rPr>
              <a:t>02. Waar maakt FlexiO het verschil?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3"/>
              <a:buFont typeface="Arial"/>
              <a:buNone/>
            </a:pPr>
            <a:r>
              <a:rPr b="0" i="0" lang="en-US" sz="4663" u="none" cap="none" strike="noStrike">
                <a:solidFill>
                  <a:srgbClr val="4F5354"/>
                </a:solidFill>
                <a:latin typeface="Inter"/>
                <a:ea typeface="Inter"/>
                <a:cs typeface="Inter"/>
                <a:sym typeface="Inter"/>
              </a:rPr>
              <a:t>03. Hoe installeer ik de FlexiObox?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3"/>
              <a:buFont typeface="Arial"/>
              <a:buNone/>
            </a:pPr>
            <a:r>
              <a:rPr b="0" i="0" lang="en-US" sz="4663" u="none" cap="none" strike="noStrike">
                <a:solidFill>
                  <a:srgbClr val="4F5354"/>
                </a:solidFill>
                <a:latin typeface="Inter"/>
                <a:ea typeface="Inter"/>
                <a:cs typeface="Inter"/>
                <a:sym typeface="Inter"/>
              </a:rPr>
              <a:t>04. Hoe configureer ik de FlexiObox?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3"/>
              <a:buFont typeface="Arial"/>
              <a:buNone/>
            </a:pPr>
            <a:r>
              <a:rPr b="0" i="0" lang="en-US" sz="4663" u="none" cap="none" strike="noStrike">
                <a:solidFill>
                  <a:srgbClr val="4F5354"/>
                </a:solidFill>
                <a:latin typeface="Inter"/>
                <a:ea typeface="Inter"/>
                <a:cs typeface="Inter"/>
                <a:sym typeface="Inter"/>
              </a:rPr>
              <a:t>05. Handige links &amp; tools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3"/>
              <a:buFont typeface="Arial"/>
              <a:buNone/>
            </a:pPr>
            <a:r>
              <a:rPr b="0" i="0" lang="en-US" sz="4663" u="none" cap="none" strike="noStrike">
                <a:solidFill>
                  <a:srgbClr val="4F5354"/>
                </a:solidFill>
                <a:latin typeface="Inter"/>
                <a:ea typeface="Inter"/>
                <a:cs typeface="Inter"/>
                <a:sym typeface="Inter"/>
              </a:rPr>
              <a:t>06. Q&amp;A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62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3"/>
              <a:buFont typeface="Arial"/>
              <a:buNone/>
            </a:pPr>
            <a:r>
              <a:t/>
            </a:r>
            <a:endParaRPr b="0" i="0" sz="4663" u="none" cap="none" strike="noStrike">
              <a:solidFill>
                <a:srgbClr val="4F535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62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3"/>
              <a:buFont typeface="Arial"/>
              <a:buNone/>
            </a:pPr>
            <a:r>
              <a:t/>
            </a:r>
            <a:endParaRPr b="0" i="0" sz="4663" u="none" cap="none" strike="noStrike">
              <a:solidFill>
                <a:srgbClr val="4F535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62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3"/>
              <a:buFont typeface="Arial"/>
              <a:buNone/>
            </a:pPr>
            <a:r>
              <a:t/>
            </a:r>
            <a:endParaRPr b="0" i="0" sz="4663" u="none" cap="none" strike="noStrike">
              <a:solidFill>
                <a:srgbClr val="4F5354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7649c0acff_0_346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g37649c0acff_0_346"/>
          <p:cNvSpPr txBox="1"/>
          <p:nvPr/>
        </p:nvSpPr>
        <p:spPr>
          <a:xfrm>
            <a:off x="1028700" y="346075"/>
            <a:ext cx="1623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02.2 Genereer inkomsten met FlexiO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37649c0acff_0_346"/>
          <p:cNvSpPr/>
          <p:nvPr/>
        </p:nvSpPr>
        <p:spPr>
          <a:xfrm>
            <a:off x="9781200" y="-30100"/>
            <a:ext cx="5295453" cy="3640623"/>
          </a:xfrm>
          <a:custGeom>
            <a:rect b="b" l="l" r="r" t="t"/>
            <a:pathLst>
              <a:path extrusionOk="0" h="4308430" w="6266808">
                <a:moveTo>
                  <a:pt x="0" y="0"/>
                </a:moveTo>
                <a:lnTo>
                  <a:pt x="6266808" y="0"/>
                </a:lnTo>
                <a:lnTo>
                  <a:pt x="6266808" y="4308430"/>
                </a:lnTo>
                <a:lnTo>
                  <a:pt x="0" y="4308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5" name="Google Shape;445;g37649c0acff_0_346"/>
          <p:cNvGrpSpPr/>
          <p:nvPr/>
        </p:nvGrpSpPr>
        <p:grpSpPr>
          <a:xfrm>
            <a:off x="7272987" y="2972521"/>
            <a:ext cx="3897840" cy="754507"/>
            <a:chOff x="7272987" y="2972521"/>
            <a:chExt cx="3897840" cy="754507"/>
          </a:xfrm>
        </p:grpSpPr>
        <p:sp>
          <p:nvSpPr>
            <p:cNvPr id="446" name="Google Shape;446;g37649c0acff_0_346"/>
            <p:cNvSpPr/>
            <p:nvPr/>
          </p:nvSpPr>
          <p:spPr>
            <a:xfrm>
              <a:off x="7272987" y="2972521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AFD1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g37649c0acff_0_346"/>
            <p:cNvSpPr txBox="1"/>
            <p:nvPr/>
          </p:nvSpPr>
          <p:spPr>
            <a:xfrm>
              <a:off x="7342366" y="3159022"/>
              <a:ext cx="3759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FlexiO zonder Flex Tarief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descr="Electric Tower with solid fill" id="448" name="Google Shape;448;g37649c0acff_0_346"/>
          <p:cNvSpPr/>
          <p:nvPr/>
        </p:nvSpPr>
        <p:spPr>
          <a:xfrm>
            <a:off x="11213781" y="2858387"/>
            <a:ext cx="703055" cy="703055"/>
          </a:xfrm>
          <a:custGeom>
            <a:rect b="b" l="l" r="r" t="t"/>
            <a:pathLst>
              <a:path extrusionOk="0" h="829564" w="829564">
                <a:moveTo>
                  <a:pt x="0" y="0"/>
                </a:moveTo>
                <a:lnTo>
                  <a:pt x="829564" y="0"/>
                </a:lnTo>
                <a:lnTo>
                  <a:pt x="829564" y="829564"/>
                </a:lnTo>
                <a:lnTo>
                  <a:pt x="0" y="829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9" name="Google Shape;449;g37649c0acff_0_346"/>
          <p:cNvGrpSpPr/>
          <p:nvPr/>
        </p:nvGrpSpPr>
        <p:grpSpPr>
          <a:xfrm>
            <a:off x="1107625" y="3869750"/>
            <a:ext cx="6081373" cy="754507"/>
            <a:chOff x="1107625" y="3869750"/>
            <a:chExt cx="6081373" cy="754507"/>
          </a:xfrm>
        </p:grpSpPr>
        <p:sp>
          <p:nvSpPr>
            <p:cNvPr id="450" name="Google Shape;450;g37649c0acff_0_346"/>
            <p:cNvSpPr/>
            <p:nvPr/>
          </p:nvSpPr>
          <p:spPr>
            <a:xfrm>
              <a:off x="1107625" y="3869750"/>
              <a:ext cx="6081312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g37649c0acff_0_346"/>
            <p:cNvSpPr txBox="1"/>
            <p:nvPr/>
          </p:nvSpPr>
          <p:spPr>
            <a:xfrm>
              <a:off x="1176998" y="4056250"/>
              <a:ext cx="601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Lokale besparingen/optimalisatie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2" name="Google Shape;452;g37649c0acff_0_346"/>
          <p:cNvGrpSpPr/>
          <p:nvPr/>
        </p:nvGrpSpPr>
        <p:grpSpPr>
          <a:xfrm>
            <a:off x="1107625" y="4763898"/>
            <a:ext cx="6081312" cy="754507"/>
            <a:chOff x="1107625" y="4763898"/>
            <a:chExt cx="6081312" cy="754507"/>
          </a:xfrm>
        </p:grpSpPr>
        <p:sp>
          <p:nvSpPr>
            <p:cNvPr id="453" name="Google Shape;453;g37649c0acff_0_346"/>
            <p:cNvSpPr/>
            <p:nvPr/>
          </p:nvSpPr>
          <p:spPr>
            <a:xfrm>
              <a:off x="1107625" y="4763898"/>
              <a:ext cx="6081312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g37649c0acff_0_346"/>
            <p:cNvSpPr txBox="1"/>
            <p:nvPr/>
          </p:nvSpPr>
          <p:spPr>
            <a:xfrm>
              <a:off x="1142800" y="4950400"/>
              <a:ext cx="601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Inkomsten rBalancing (FCR)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5" name="Google Shape;455;g37649c0acff_0_346"/>
          <p:cNvGrpSpPr/>
          <p:nvPr/>
        </p:nvGrpSpPr>
        <p:grpSpPr>
          <a:xfrm>
            <a:off x="1107625" y="5658050"/>
            <a:ext cx="6081312" cy="754507"/>
            <a:chOff x="1107625" y="5658050"/>
            <a:chExt cx="6081312" cy="754507"/>
          </a:xfrm>
        </p:grpSpPr>
        <p:sp>
          <p:nvSpPr>
            <p:cNvPr id="456" name="Google Shape;456;g37649c0acff_0_346"/>
            <p:cNvSpPr/>
            <p:nvPr/>
          </p:nvSpPr>
          <p:spPr>
            <a:xfrm>
              <a:off x="1107625" y="5658050"/>
              <a:ext cx="6081312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g37649c0acff_0_346"/>
            <p:cNvSpPr txBox="1"/>
            <p:nvPr/>
          </p:nvSpPr>
          <p:spPr>
            <a:xfrm>
              <a:off x="1215865" y="5844547"/>
              <a:ext cx="5865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Toegang tot eBalancing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g37649c0acff_0_346"/>
          <p:cNvGrpSpPr/>
          <p:nvPr/>
        </p:nvGrpSpPr>
        <p:grpSpPr>
          <a:xfrm>
            <a:off x="1107625" y="6552200"/>
            <a:ext cx="6081312" cy="754507"/>
            <a:chOff x="1107625" y="6552200"/>
            <a:chExt cx="6081312" cy="754507"/>
          </a:xfrm>
        </p:grpSpPr>
        <p:sp>
          <p:nvSpPr>
            <p:cNvPr id="459" name="Google Shape;459;g37649c0acff_0_346"/>
            <p:cNvSpPr/>
            <p:nvPr/>
          </p:nvSpPr>
          <p:spPr>
            <a:xfrm>
              <a:off x="1107625" y="6552200"/>
              <a:ext cx="6081312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g37649c0acff_0_346"/>
            <p:cNvSpPr txBox="1"/>
            <p:nvPr/>
          </p:nvSpPr>
          <p:spPr>
            <a:xfrm>
              <a:off x="1215865" y="6738695"/>
              <a:ext cx="5865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Alles</a:t>
              </a:r>
              <a:r>
                <a:rPr b="0" i="0" lang="en-US" sz="2300" u="none" cap="none" strike="noStrik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  <a:extLst>
                    <a:ext uri="http://customooxmlschemas.google.com/">
                      <go:slidesCustomData xmlns:go="http://customooxmlschemas.google.com/" textRoundtripDataId="0"/>
                    </a:ext>
                  </a:extLst>
                </a:rPr>
                <a:t> </a:t>
              </a:r>
              <a:r>
                <a:rPr b="0" i="0" lang="en-US" sz="2300" u="none" cap="none" strike="noStrik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verrekend op energiefactuur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1" name="Google Shape;461;g37649c0acff_0_346"/>
          <p:cNvGrpSpPr/>
          <p:nvPr/>
        </p:nvGrpSpPr>
        <p:grpSpPr>
          <a:xfrm>
            <a:off x="1107625" y="7446343"/>
            <a:ext cx="6081373" cy="754507"/>
            <a:chOff x="1107625" y="7446343"/>
            <a:chExt cx="6081373" cy="754507"/>
          </a:xfrm>
        </p:grpSpPr>
        <p:sp>
          <p:nvSpPr>
            <p:cNvPr id="462" name="Google Shape;462;g37649c0acff_0_346"/>
            <p:cNvSpPr/>
            <p:nvPr/>
          </p:nvSpPr>
          <p:spPr>
            <a:xfrm>
              <a:off x="1107625" y="7446343"/>
              <a:ext cx="6081312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g37649c0acff_0_346"/>
            <p:cNvSpPr txBox="1"/>
            <p:nvPr/>
          </p:nvSpPr>
          <p:spPr>
            <a:xfrm>
              <a:off x="1176998" y="7632850"/>
              <a:ext cx="601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Laagste energieprijs/kost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4" name="Google Shape;464;g37649c0acff_0_346"/>
          <p:cNvGrpSpPr/>
          <p:nvPr/>
        </p:nvGrpSpPr>
        <p:grpSpPr>
          <a:xfrm>
            <a:off x="7272987" y="3869755"/>
            <a:ext cx="7879869" cy="5234688"/>
            <a:chOff x="7272987" y="3869755"/>
            <a:chExt cx="7879869" cy="5234688"/>
          </a:xfrm>
        </p:grpSpPr>
        <p:sp>
          <p:nvSpPr>
            <p:cNvPr id="465" name="Google Shape;465;g37649c0acff_0_346"/>
            <p:cNvSpPr/>
            <p:nvPr/>
          </p:nvSpPr>
          <p:spPr>
            <a:xfrm>
              <a:off x="7272987" y="3869755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g37649c0acff_0_346"/>
            <p:cNvSpPr/>
            <p:nvPr/>
          </p:nvSpPr>
          <p:spPr>
            <a:xfrm>
              <a:off x="7272987" y="4763903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g37649c0acff_0_346"/>
            <p:cNvSpPr/>
            <p:nvPr/>
          </p:nvSpPr>
          <p:spPr>
            <a:xfrm>
              <a:off x="7272987" y="5658051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g37649c0acff_0_346"/>
            <p:cNvSpPr/>
            <p:nvPr/>
          </p:nvSpPr>
          <p:spPr>
            <a:xfrm>
              <a:off x="7272987" y="6552200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g37649c0acff_0_346"/>
            <p:cNvSpPr/>
            <p:nvPr/>
          </p:nvSpPr>
          <p:spPr>
            <a:xfrm>
              <a:off x="7272987" y="7446348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g37649c0acff_0_346"/>
            <p:cNvSpPr/>
            <p:nvPr/>
          </p:nvSpPr>
          <p:spPr>
            <a:xfrm>
              <a:off x="11255016" y="3869755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g37649c0acff_0_346"/>
            <p:cNvSpPr/>
            <p:nvPr/>
          </p:nvSpPr>
          <p:spPr>
            <a:xfrm>
              <a:off x="11255016" y="4763903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37649c0acff_0_346"/>
            <p:cNvSpPr/>
            <p:nvPr/>
          </p:nvSpPr>
          <p:spPr>
            <a:xfrm>
              <a:off x="11255016" y="5658051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g37649c0acff_0_346"/>
            <p:cNvSpPr/>
            <p:nvPr/>
          </p:nvSpPr>
          <p:spPr>
            <a:xfrm>
              <a:off x="11255016" y="6552200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g37649c0acff_0_346"/>
            <p:cNvSpPr/>
            <p:nvPr/>
          </p:nvSpPr>
          <p:spPr>
            <a:xfrm>
              <a:off x="11255016" y="7446348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g37649c0acff_0_346"/>
            <p:cNvSpPr/>
            <p:nvPr/>
          </p:nvSpPr>
          <p:spPr>
            <a:xfrm>
              <a:off x="7272987" y="8349936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g37649c0acff_0_346"/>
            <p:cNvSpPr/>
            <p:nvPr/>
          </p:nvSpPr>
          <p:spPr>
            <a:xfrm>
              <a:off x="11255016" y="8349936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7" name="Google Shape;477;g37649c0acff_0_346"/>
          <p:cNvGrpSpPr/>
          <p:nvPr/>
        </p:nvGrpSpPr>
        <p:grpSpPr>
          <a:xfrm>
            <a:off x="1107625" y="8349931"/>
            <a:ext cx="6081373" cy="754507"/>
            <a:chOff x="1107625" y="8349931"/>
            <a:chExt cx="6081373" cy="754507"/>
          </a:xfrm>
        </p:grpSpPr>
        <p:sp>
          <p:nvSpPr>
            <p:cNvPr id="478" name="Google Shape;478;g37649c0acff_0_346"/>
            <p:cNvSpPr/>
            <p:nvPr/>
          </p:nvSpPr>
          <p:spPr>
            <a:xfrm>
              <a:off x="1107625" y="8349931"/>
              <a:ext cx="6081312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g37649c0acff_0_346"/>
            <p:cNvSpPr txBox="1"/>
            <p:nvPr/>
          </p:nvSpPr>
          <p:spPr>
            <a:xfrm>
              <a:off x="1176998" y="8536438"/>
              <a:ext cx="601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1 jaar gratis FlexiO abonnement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0" name="Google Shape;480;g37649c0acff_0_346"/>
          <p:cNvGrpSpPr/>
          <p:nvPr/>
        </p:nvGrpSpPr>
        <p:grpSpPr>
          <a:xfrm>
            <a:off x="9041033" y="4065780"/>
            <a:ext cx="4344223" cy="4852148"/>
            <a:chOff x="9041033" y="4065780"/>
            <a:chExt cx="4344223" cy="4852148"/>
          </a:xfrm>
        </p:grpSpPr>
        <p:sp>
          <p:nvSpPr>
            <p:cNvPr id="481" name="Google Shape;481;g37649c0acff_0_346"/>
            <p:cNvSpPr/>
            <p:nvPr/>
          </p:nvSpPr>
          <p:spPr>
            <a:xfrm>
              <a:off x="9041033" y="4065780"/>
              <a:ext cx="362626" cy="362626"/>
            </a:xfrm>
            <a:custGeom>
              <a:rect b="b" l="l" r="r" t="t"/>
              <a:pathLst>
                <a:path extrusionOk="0" h="362626" w="362626">
                  <a:moveTo>
                    <a:pt x="0" y="0"/>
                  </a:moveTo>
                  <a:lnTo>
                    <a:pt x="362626" y="0"/>
                  </a:lnTo>
                  <a:lnTo>
                    <a:pt x="362626" y="362626"/>
                  </a:lnTo>
                  <a:lnTo>
                    <a:pt x="0" y="3626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2" name="Google Shape;482;g37649c0acff_0_346"/>
            <p:cNvSpPr/>
            <p:nvPr/>
          </p:nvSpPr>
          <p:spPr>
            <a:xfrm>
              <a:off x="13022630" y="4065780"/>
              <a:ext cx="362626" cy="362626"/>
            </a:xfrm>
            <a:custGeom>
              <a:rect b="b" l="l" r="r" t="t"/>
              <a:pathLst>
                <a:path extrusionOk="0" h="362626" w="362626">
                  <a:moveTo>
                    <a:pt x="0" y="0"/>
                  </a:moveTo>
                  <a:lnTo>
                    <a:pt x="362626" y="0"/>
                  </a:lnTo>
                  <a:lnTo>
                    <a:pt x="362626" y="362626"/>
                  </a:lnTo>
                  <a:lnTo>
                    <a:pt x="0" y="3626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3" name="Google Shape;483;g37649c0acff_0_346"/>
            <p:cNvSpPr/>
            <p:nvPr/>
          </p:nvSpPr>
          <p:spPr>
            <a:xfrm>
              <a:off x="13022026" y="5854077"/>
              <a:ext cx="362626" cy="362626"/>
            </a:xfrm>
            <a:custGeom>
              <a:rect b="b" l="l" r="r" t="t"/>
              <a:pathLst>
                <a:path extrusionOk="0" h="362626" w="362626">
                  <a:moveTo>
                    <a:pt x="0" y="0"/>
                  </a:moveTo>
                  <a:lnTo>
                    <a:pt x="362626" y="0"/>
                  </a:lnTo>
                  <a:lnTo>
                    <a:pt x="362626" y="362626"/>
                  </a:lnTo>
                  <a:lnTo>
                    <a:pt x="0" y="3626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4" name="Google Shape;484;g37649c0acff_0_346"/>
            <p:cNvSpPr/>
            <p:nvPr/>
          </p:nvSpPr>
          <p:spPr>
            <a:xfrm>
              <a:off x="9041033" y="4959843"/>
              <a:ext cx="362626" cy="362626"/>
            </a:xfrm>
            <a:custGeom>
              <a:rect b="b" l="l" r="r" t="t"/>
              <a:pathLst>
                <a:path extrusionOk="0" h="362626" w="362626">
                  <a:moveTo>
                    <a:pt x="0" y="0"/>
                  </a:moveTo>
                  <a:lnTo>
                    <a:pt x="362626" y="0"/>
                  </a:lnTo>
                  <a:lnTo>
                    <a:pt x="362626" y="362626"/>
                  </a:lnTo>
                  <a:lnTo>
                    <a:pt x="0" y="3626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5" name="Google Shape;485;g37649c0acff_0_346"/>
            <p:cNvSpPr/>
            <p:nvPr/>
          </p:nvSpPr>
          <p:spPr>
            <a:xfrm>
              <a:off x="13022630" y="4959843"/>
              <a:ext cx="362626" cy="362626"/>
            </a:xfrm>
            <a:custGeom>
              <a:rect b="b" l="l" r="r" t="t"/>
              <a:pathLst>
                <a:path extrusionOk="0" h="362626" w="362626">
                  <a:moveTo>
                    <a:pt x="0" y="0"/>
                  </a:moveTo>
                  <a:lnTo>
                    <a:pt x="362626" y="0"/>
                  </a:lnTo>
                  <a:lnTo>
                    <a:pt x="362626" y="362626"/>
                  </a:lnTo>
                  <a:lnTo>
                    <a:pt x="0" y="3626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6" name="Google Shape;486;g37649c0acff_0_346"/>
            <p:cNvSpPr/>
            <p:nvPr/>
          </p:nvSpPr>
          <p:spPr>
            <a:xfrm>
              <a:off x="13022026" y="6748140"/>
              <a:ext cx="362626" cy="362626"/>
            </a:xfrm>
            <a:custGeom>
              <a:rect b="b" l="l" r="r" t="t"/>
              <a:pathLst>
                <a:path extrusionOk="0" h="362626" w="362626">
                  <a:moveTo>
                    <a:pt x="0" y="0"/>
                  </a:moveTo>
                  <a:lnTo>
                    <a:pt x="362626" y="0"/>
                  </a:lnTo>
                  <a:lnTo>
                    <a:pt x="362626" y="362626"/>
                  </a:lnTo>
                  <a:lnTo>
                    <a:pt x="0" y="3626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7" name="Google Shape;487;g37649c0acff_0_346"/>
            <p:cNvSpPr/>
            <p:nvPr/>
          </p:nvSpPr>
          <p:spPr>
            <a:xfrm>
              <a:off x="13022026" y="7651715"/>
              <a:ext cx="362626" cy="362626"/>
            </a:xfrm>
            <a:custGeom>
              <a:rect b="b" l="l" r="r" t="t"/>
              <a:pathLst>
                <a:path extrusionOk="0" h="362626" w="362626">
                  <a:moveTo>
                    <a:pt x="0" y="0"/>
                  </a:moveTo>
                  <a:lnTo>
                    <a:pt x="362626" y="0"/>
                  </a:lnTo>
                  <a:lnTo>
                    <a:pt x="362626" y="362626"/>
                  </a:lnTo>
                  <a:lnTo>
                    <a:pt x="0" y="3626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8" name="Google Shape;488;g37649c0acff_0_346"/>
            <p:cNvSpPr/>
            <p:nvPr/>
          </p:nvSpPr>
          <p:spPr>
            <a:xfrm>
              <a:off x="13022013" y="8555302"/>
              <a:ext cx="362626" cy="362626"/>
            </a:xfrm>
            <a:custGeom>
              <a:rect b="b" l="l" r="r" t="t"/>
              <a:pathLst>
                <a:path extrusionOk="0" h="362626" w="362626">
                  <a:moveTo>
                    <a:pt x="0" y="0"/>
                  </a:moveTo>
                  <a:lnTo>
                    <a:pt x="362626" y="0"/>
                  </a:lnTo>
                  <a:lnTo>
                    <a:pt x="362626" y="362626"/>
                  </a:lnTo>
                  <a:lnTo>
                    <a:pt x="0" y="3626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89" name="Google Shape;489;g37649c0acff_0_346"/>
          <p:cNvGrpSpPr/>
          <p:nvPr/>
        </p:nvGrpSpPr>
        <p:grpSpPr>
          <a:xfrm>
            <a:off x="11255016" y="2972521"/>
            <a:ext cx="3897840" cy="754507"/>
            <a:chOff x="11255016" y="2972521"/>
            <a:chExt cx="3897840" cy="754507"/>
          </a:xfrm>
        </p:grpSpPr>
        <p:sp>
          <p:nvSpPr>
            <p:cNvPr id="490" name="Google Shape;490;g37649c0acff_0_346"/>
            <p:cNvSpPr/>
            <p:nvPr/>
          </p:nvSpPr>
          <p:spPr>
            <a:xfrm>
              <a:off x="11255016" y="2972521"/>
              <a:ext cx="3897840" cy="754507"/>
            </a:xfrm>
            <a:custGeom>
              <a:rect b="b" l="l" r="r" t="t"/>
              <a:pathLst>
                <a:path extrusionOk="0" h="660400" w="3411676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AFD1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g37649c0acff_0_346"/>
            <p:cNvSpPr txBox="1"/>
            <p:nvPr/>
          </p:nvSpPr>
          <p:spPr>
            <a:xfrm>
              <a:off x="11324395" y="3159022"/>
              <a:ext cx="3759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FlexiO met Flex Tarief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6" name="Google Shape;496;p75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7" name="Google Shape;497;p75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75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02.3 Combineer alles tegelijk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9" name="Google Shape;499;p75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00" name="Google Shape;500;p75"/>
          <p:cNvCxnSpPr/>
          <p:nvPr/>
        </p:nvCxnSpPr>
        <p:spPr>
          <a:xfrm>
            <a:off x="2307431" y="1406870"/>
            <a:ext cx="0" cy="825553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501" name="Google Shape;501;p75"/>
          <p:cNvGrpSpPr/>
          <p:nvPr/>
        </p:nvGrpSpPr>
        <p:grpSpPr>
          <a:xfrm>
            <a:off x="820941" y="2957249"/>
            <a:ext cx="9755150" cy="4880529"/>
            <a:chOff x="843492" y="823865"/>
            <a:chExt cx="7708333" cy="3922033"/>
          </a:xfrm>
        </p:grpSpPr>
        <p:pic>
          <p:nvPicPr>
            <p:cNvPr id="502" name="Google Shape;502;p7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3492" y="1926447"/>
              <a:ext cx="3321416" cy="2017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7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375440" y="823865"/>
              <a:ext cx="4176385" cy="2163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7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965714" y="2255002"/>
              <a:ext cx="1227684" cy="2490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75"/>
            <p:cNvPicPr preferRelativeResize="0"/>
            <p:nvPr/>
          </p:nvPicPr>
          <p:blipFill rotWithShape="1">
            <a:blip r:embed="rId7">
              <a:alphaModFix/>
            </a:blip>
            <a:srcRect b="5571" l="0" r="0" t="9824"/>
            <a:stretch/>
          </p:blipFill>
          <p:spPr>
            <a:xfrm>
              <a:off x="4061045" y="2443843"/>
              <a:ext cx="1054569" cy="19904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6" name="Google Shape;506;p75"/>
          <p:cNvSpPr txBox="1"/>
          <p:nvPr/>
        </p:nvSpPr>
        <p:spPr>
          <a:xfrm>
            <a:off x="11815361" y="2696770"/>
            <a:ext cx="5651698" cy="45527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953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Dienstverlening van LIFEPOWR</a:t>
            </a:r>
            <a:endParaRPr b="0" i="0" sz="2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953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Gratis bestaat niet</a:t>
            </a:r>
            <a:endParaRPr b="0" i="0" sz="2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1" marL="952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Batterij sturing @ 9,95€/maand</a:t>
            </a:r>
            <a:endParaRPr b="0" i="0" sz="2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1" marL="952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EV sturing @ 4,95€/maand</a:t>
            </a:r>
            <a:endParaRPr b="0" i="0" sz="2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1" marL="952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Beide @ 9,95€/maand</a:t>
            </a:r>
            <a:endParaRPr b="0" i="0" sz="2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953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5 jaar garantie op FlexiObox</a:t>
            </a:r>
            <a:endParaRPr b="0" i="0" sz="2100" u="none" cap="none" strike="noStrike">
              <a:solidFill>
                <a:srgbClr val="101C1C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101C1C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Informeer of er acties lopende zijn voor gratis subscriptie!</a:t>
            </a:r>
            <a:endParaRPr i="1" sz="1600">
              <a:solidFill>
                <a:srgbClr val="101C1C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07" name="Google Shape;507;p75"/>
          <p:cNvGrpSpPr/>
          <p:nvPr/>
        </p:nvGrpSpPr>
        <p:grpSpPr>
          <a:xfrm>
            <a:off x="6910441" y="5916705"/>
            <a:ext cx="2731958" cy="2596949"/>
            <a:chOff x="12254411" y="1020920"/>
            <a:chExt cx="3799213" cy="3611462"/>
          </a:xfrm>
        </p:grpSpPr>
        <p:sp>
          <p:nvSpPr>
            <p:cNvPr id="508" name="Google Shape;508;p75"/>
            <p:cNvSpPr/>
            <p:nvPr/>
          </p:nvSpPr>
          <p:spPr>
            <a:xfrm>
              <a:off x="12254411" y="1020920"/>
              <a:ext cx="3799213" cy="3611462"/>
            </a:xfrm>
            <a:custGeom>
              <a:rect b="b" l="l" r="r" t="t"/>
              <a:pathLst>
                <a:path extrusionOk="0" h="508189" w="508189">
                  <a:moveTo>
                    <a:pt x="508189" y="254095"/>
                  </a:moveTo>
                  <a:cubicBezTo>
                    <a:pt x="508189" y="394427"/>
                    <a:pt x="394427" y="508189"/>
                    <a:pt x="254095" y="508189"/>
                  </a:cubicBezTo>
                  <a:cubicBezTo>
                    <a:pt x="113762" y="508189"/>
                    <a:pt x="0" y="394427"/>
                    <a:pt x="0" y="254095"/>
                  </a:cubicBezTo>
                  <a:cubicBezTo>
                    <a:pt x="0" y="113762"/>
                    <a:pt x="113762" y="0"/>
                    <a:pt x="254095" y="0"/>
                  </a:cubicBezTo>
                  <a:cubicBezTo>
                    <a:pt x="394427" y="0"/>
                    <a:pt x="508189" y="113762"/>
                    <a:pt x="508189" y="254095"/>
                  </a:cubicBezTo>
                  <a:close/>
                </a:path>
              </a:pathLst>
            </a:custGeom>
            <a:solidFill>
              <a:srgbClr val="5B9091">
                <a:alpha val="47058"/>
              </a:srgbClr>
            </a:solidFill>
            <a:ln>
              <a:noFill/>
            </a:ln>
            <a:effectLst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ABD1D1"/>
                </a:solidFill>
                <a:highlight>
                  <a:srgbClr val="FEF1DE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5"/>
            <p:cNvSpPr/>
            <p:nvPr/>
          </p:nvSpPr>
          <p:spPr>
            <a:xfrm>
              <a:off x="12406432" y="1166058"/>
              <a:ext cx="3495171" cy="3321186"/>
            </a:xfrm>
            <a:custGeom>
              <a:rect b="b" l="l" r="r" t="t"/>
              <a:pathLst>
                <a:path extrusionOk="0" h="508189" w="508189">
                  <a:moveTo>
                    <a:pt x="508189" y="254095"/>
                  </a:moveTo>
                  <a:cubicBezTo>
                    <a:pt x="508189" y="394427"/>
                    <a:pt x="394427" y="508189"/>
                    <a:pt x="254095" y="508189"/>
                  </a:cubicBezTo>
                  <a:cubicBezTo>
                    <a:pt x="113762" y="508189"/>
                    <a:pt x="0" y="394427"/>
                    <a:pt x="0" y="254095"/>
                  </a:cubicBezTo>
                  <a:cubicBezTo>
                    <a:pt x="0" y="113762"/>
                    <a:pt x="113762" y="0"/>
                    <a:pt x="254095" y="0"/>
                  </a:cubicBezTo>
                  <a:cubicBezTo>
                    <a:pt x="394427" y="0"/>
                    <a:pt x="508189" y="113762"/>
                    <a:pt x="508189" y="254095"/>
                  </a:cubicBezTo>
                  <a:close/>
                </a:path>
              </a:pathLst>
            </a:custGeom>
            <a:solidFill>
              <a:srgbClr val="5B90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FFFFFF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Gemiddeld</a:t>
              </a:r>
              <a:br>
                <a:rPr b="0" i="0" lang="en-US" sz="3200" u="none" cap="none" strike="noStrike">
                  <a:solidFill>
                    <a:srgbClr val="FFFFFF"/>
                  </a:solidFill>
                  <a:latin typeface="Inter Light"/>
                  <a:ea typeface="Inter Light"/>
                  <a:cs typeface="Inter Light"/>
                  <a:sym typeface="Inter Light"/>
                </a:rPr>
              </a:br>
              <a:r>
                <a:rPr b="1" i="0" lang="en-US" sz="36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€735</a:t>
              </a:r>
              <a:endParaRPr b="1" i="0" sz="3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FFFFFF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Voordeel in </a:t>
              </a:r>
              <a:r>
                <a:rPr b="1" i="0" lang="en-US" sz="1600" u="none" cap="none" strike="noStrike">
                  <a:solidFill>
                    <a:srgbClr val="FFFFFF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2024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" name="Google Shape;510;p75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5" name="Google Shape;515;p76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6" name="Google Shape;516;p76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76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02.4 Wat ervaart jou klant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8" name="Google Shape;518;p76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19" name="Google Shape;519;p76"/>
          <p:cNvCxnSpPr/>
          <p:nvPr/>
        </p:nvCxnSpPr>
        <p:spPr>
          <a:xfrm>
            <a:off x="2307431" y="1406870"/>
            <a:ext cx="0" cy="825553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20" name="Google Shape;520;p76"/>
          <p:cNvSpPr txBox="1"/>
          <p:nvPr/>
        </p:nvSpPr>
        <p:spPr>
          <a:xfrm>
            <a:off x="1231900" y="3963657"/>
            <a:ext cx="5828460" cy="443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Link naar </a:t>
            </a:r>
            <a:r>
              <a:rPr b="1" i="0" lang="en-US" sz="2400" u="sng" cap="none" strike="noStrik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Demo App</a:t>
            </a:r>
            <a:endParaRPr b="1" i="0" sz="1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76" title="Device Bezels (5)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1444" y="1115525"/>
            <a:ext cx="4045896" cy="778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76" title="Gray and Black Modern Handphone Mockup Instagram Story (1)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34110" y="541775"/>
            <a:ext cx="5044451" cy="896791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76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8" name="Google Shape;528;g37649c0acff_0_13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9" name="Google Shape;529;g37649c0acff_0_13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g37649c0acff_0_13"/>
          <p:cNvSpPr txBox="1"/>
          <p:nvPr/>
        </p:nvSpPr>
        <p:spPr>
          <a:xfrm>
            <a:off x="1028700" y="346075"/>
            <a:ext cx="1623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02.5 </a:t>
            </a:r>
            <a:r>
              <a:rPr lang="en-US" sz="400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De 10 geboden van FlexiO!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1" name="Google Shape;531;g37649c0acff_0_13"/>
          <p:cNvCxnSpPr/>
          <p:nvPr/>
        </p:nvCxnSpPr>
        <p:spPr>
          <a:xfrm flipH="1">
            <a:off x="2350556" y="1406869"/>
            <a:ext cx="2229000" cy="12300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32" name="Google Shape;532;g37649c0acff_0_13"/>
          <p:cNvCxnSpPr/>
          <p:nvPr/>
        </p:nvCxnSpPr>
        <p:spPr>
          <a:xfrm>
            <a:off x="2307431" y="1406870"/>
            <a:ext cx="0" cy="825600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33" name="Google Shape;533;g37649c0acff_0_13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37649c0acff_0_13"/>
          <p:cNvSpPr txBox="1"/>
          <p:nvPr/>
        </p:nvSpPr>
        <p:spPr>
          <a:xfrm>
            <a:off x="1028700" y="1445800"/>
            <a:ext cx="16337700" cy="73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Lees ons </a:t>
            </a:r>
            <a:r>
              <a:rPr b="0" i="0" lang="en-US" sz="32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eBook</a:t>
            </a: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(en raad het aan aan je klanten).</a:t>
            </a:r>
            <a:endParaRPr b="0" i="0" sz="32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FlexiO is een EMS+ dat stuurt 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in functie van de klant. </a:t>
            </a:r>
            <a:endParaRPr b="0" i="0" sz="32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FlexiO kent je 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persoonlijke</a:t>
            </a: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energiekost.</a:t>
            </a:r>
            <a:endParaRPr b="0" i="0" sz="32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FlexiO combineert 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verschillende energiemarkten</a:t>
            </a: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b="0" i="0" sz="32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FlexiO is een 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Belgisch product</a:t>
            </a: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dat zich elke dag dient te 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bewijzen</a:t>
            </a: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(subscriptie).</a:t>
            </a:r>
            <a:endParaRPr b="0" i="0" sz="32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FlexiO is een 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real-time</a:t>
            </a: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sturing en stelt zich continu in vraag. </a:t>
            </a:r>
            <a:endParaRPr b="0" i="0" sz="32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FlexiO is 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future proof</a:t>
            </a: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en haalt het beste uit je installatie. </a:t>
            </a:r>
            <a:endParaRPr b="0" i="0" sz="32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FlexiO zorgt hierdoor voor een 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snellere terugverdientijd, investeer slimmer.</a:t>
            </a:r>
            <a:endParaRPr b="0" i="0" sz="32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FlexiO zorgt voor 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ontzorging</a:t>
            </a: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. Doe waar jij zin in hebt.</a:t>
            </a:r>
            <a:endParaRPr b="0" i="0" sz="32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Gebruik FlexiO 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niet</a:t>
            </a: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alleen voor je “</a:t>
            </a:r>
            <a:r>
              <a:rPr b="0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speciallekes</a:t>
            </a:r>
            <a:r>
              <a:rPr b="0" i="0" lang="en-US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”.</a:t>
            </a:r>
            <a:endParaRPr b="0" i="0" sz="32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7"/>
          <p:cNvSpPr/>
          <p:nvPr/>
        </p:nvSpPr>
        <p:spPr>
          <a:xfrm>
            <a:off x="0" y="-1321934"/>
            <a:ext cx="18282627" cy="12926986"/>
          </a:xfrm>
          <a:custGeom>
            <a:rect b="b" l="l" r="r" t="t"/>
            <a:pathLst>
              <a:path extrusionOk="0" h="10076942" w="14251812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540" name="Google Shape;540;p77"/>
          <p:cNvSpPr txBox="1"/>
          <p:nvPr/>
        </p:nvSpPr>
        <p:spPr>
          <a:xfrm>
            <a:off x="-2245905" y="1543050"/>
            <a:ext cx="10843612" cy="8400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b="0" i="0" lang="en-US" sz="50081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03.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77"/>
          <p:cNvSpPr/>
          <p:nvPr/>
        </p:nvSpPr>
        <p:spPr>
          <a:xfrm>
            <a:off x="15673343" y="9597339"/>
            <a:ext cx="1585957" cy="366355"/>
          </a:xfrm>
          <a:custGeom>
            <a:rect b="b" l="l" r="r" t="t"/>
            <a:pathLst>
              <a:path extrusionOk="0" h="366355" w="1585957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77"/>
          <p:cNvSpPr/>
          <p:nvPr/>
        </p:nvSpPr>
        <p:spPr>
          <a:xfrm>
            <a:off x="6854180" y="1272092"/>
            <a:ext cx="4096653" cy="7742815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77"/>
          <p:cNvSpPr txBox="1"/>
          <p:nvPr/>
        </p:nvSpPr>
        <p:spPr>
          <a:xfrm>
            <a:off x="7768580" y="4944222"/>
            <a:ext cx="12143726" cy="3220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Hoe </a:t>
            </a:r>
            <a:r>
              <a:rPr b="1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installeer</a:t>
            </a:r>
            <a: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b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ik de FlexiObox?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8" title="Huawei-omvormer-SUN2000L-3KTL-L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575" y="-400026"/>
            <a:ext cx="6302826" cy="63028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9" name="Google Shape;549;p78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0" name="Google Shape;550;p78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78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03. Installatie van de FlexiObox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2" name="Google Shape;552;p78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53" name="Google Shape;553;p78"/>
          <p:cNvCxnSpPr/>
          <p:nvPr/>
        </p:nvCxnSpPr>
        <p:spPr>
          <a:xfrm>
            <a:off x="2307431" y="1406870"/>
            <a:ext cx="0" cy="825553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554" name="Google Shape;554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51261" y="5392522"/>
            <a:ext cx="1926526" cy="31177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sresultaten voor afbeelding router" id="555" name="Google Shape;555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66305" y="6814298"/>
            <a:ext cx="2920212" cy="17463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relateerde afbeeldingsdetails bekijken. Conectar Ilustrações, Vetores E Clipart De Stock – (27,555 Stock ..." id="556" name="Google Shape;556;p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675359" y="431324"/>
            <a:ext cx="3204813" cy="320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78" title="flexbox.3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41236" y="3319785"/>
            <a:ext cx="6302807" cy="42100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8" name="Google Shape;558;p78"/>
          <p:cNvCxnSpPr/>
          <p:nvPr/>
        </p:nvCxnSpPr>
        <p:spPr>
          <a:xfrm flipH="1" rot="10800000">
            <a:off x="11602720" y="2888719"/>
            <a:ext cx="2499360" cy="1495459"/>
          </a:xfrm>
          <a:prstGeom prst="straightConnector1">
            <a:avLst/>
          </a:prstGeom>
          <a:noFill/>
          <a:ln cap="flat" cmpd="sng" w="57150">
            <a:solidFill>
              <a:srgbClr val="5B909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59" name="Google Shape;559;p78"/>
          <p:cNvCxnSpPr/>
          <p:nvPr/>
        </p:nvCxnSpPr>
        <p:spPr>
          <a:xfrm flipH="1" rot="10800000">
            <a:off x="5466080" y="6180559"/>
            <a:ext cx="2499360" cy="1495459"/>
          </a:xfrm>
          <a:prstGeom prst="straightConnector1">
            <a:avLst/>
          </a:prstGeom>
          <a:noFill/>
          <a:ln cap="flat" cmpd="sng" w="57150">
            <a:solidFill>
              <a:srgbClr val="5B909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60" name="Google Shape;560;p78"/>
          <p:cNvCxnSpPr/>
          <p:nvPr/>
        </p:nvCxnSpPr>
        <p:spPr>
          <a:xfrm rot="10800000">
            <a:off x="5283199" y="3064354"/>
            <a:ext cx="2499360" cy="1495459"/>
          </a:xfrm>
          <a:prstGeom prst="straightConnector1">
            <a:avLst/>
          </a:prstGeom>
          <a:noFill/>
          <a:ln cap="flat" cmpd="sng" w="57150">
            <a:solidFill>
              <a:srgbClr val="5B909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61" name="Google Shape;561;p78"/>
          <p:cNvCxnSpPr/>
          <p:nvPr/>
        </p:nvCxnSpPr>
        <p:spPr>
          <a:xfrm rot="10800000">
            <a:off x="11175999" y="6152994"/>
            <a:ext cx="2499360" cy="1495459"/>
          </a:xfrm>
          <a:prstGeom prst="straightConnector1">
            <a:avLst/>
          </a:prstGeom>
          <a:noFill/>
          <a:ln cap="flat" cmpd="sng" w="57150">
            <a:solidFill>
              <a:srgbClr val="5B909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562" name="Google Shape;562;p78"/>
          <p:cNvSpPr txBox="1"/>
          <p:nvPr/>
        </p:nvSpPr>
        <p:spPr>
          <a:xfrm>
            <a:off x="14164844" y="3756051"/>
            <a:ext cx="2499360" cy="443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Voeding 230V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78"/>
          <p:cNvSpPr txBox="1"/>
          <p:nvPr/>
        </p:nvSpPr>
        <p:spPr>
          <a:xfrm>
            <a:off x="13617106" y="8389074"/>
            <a:ext cx="3594836" cy="886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P1 poort via</a:t>
            </a:r>
            <a:b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Dongle of kabel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78"/>
          <p:cNvSpPr txBox="1"/>
          <p:nvPr/>
        </p:nvSpPr>
        <p:spPr>
          <a:xfrm>
            <a:off x="1749324" y="8653171"/>
            <a:ext cx="3594836" cy="443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Modem via UTP Cat6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78"/>
          <p:cNvSpPr txBox="1"/>
          <p:nvPr/>
        </p:nvSpPr>
        <p:spPr>
          <a:xfrm>
            <a:off x="1749324" y="4650131"/>
            <a:ext cx="35949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Omvormer via Modbus TCP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78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Installatie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1" name="Google Shape;571;p79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2" name="Google Shape;572;p79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3" name="Google Shape;573;p79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03. Installatie van de FlexiObox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4" name="Google Shape;574;p79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75" name="Google Shape;575;p79"/>
          <p:cNvCxnSpPr/>
          <p:nvPr/>
        </p:nvCxnSpPr>
        <p:spPr>
          <a:xfrm>
            <a:off x="2307431" y="1178270"/>
            <a:ext cx="0" cy="825600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76" name="Google Shape;576;p79"/>
          <p:cNvSpPr txBox="1"/>
          <p:nvPr/>
        </p:nvSpPr>
        <p:spPr>
          <a:xfrm>
            <a:off x="1028700" y="3045036"/>
            <a:ext cx="12789000" cy="51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Verplichte aansluiting van P1 poort</a:t>
            </a:r>
            <a:endParaRPr b="1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Gecertificeerd meetpunt voor netbalancering.</a:t>
            </a:r>
            <a:b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Via shielded P1 kabel (2m of 5m)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Niet verlengen! Niet tussen andere kabels! </a:t>
            </a:r>
            <a:b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Via HomeWizard Wifi Dongle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Binnen bereik van stabiel Wifi-signaal</a:t>
            </a:r>
            <a:b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Installatie tot 80A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Daarna geen P1 poort meer, MV voor later dit jaar.</a:t>
            </a:r>
            <a:b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Activatie P1 poort door eindgebruiker</a:t>
            </a:r>
            <a:endParaRPr b="1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</a:t>
            </a:r>
            <a:r>
              <a:rPr b="0" i="0" lang="en-US" sz="21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Handleiding Fluvius</a:t>
            </a:r>
            <a:endParaRPr b="0" i="0" sz="21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7" name="Google Shape;577;p79"/>
          <p:cNvSpPr/>
          <p:nvPr/>
        </p:nvSpPr>
        <p:spPr>
          <a:xfrm>
            <a:off x="1031962" y="1719849"/>
            <a:ext cx="4242379" cy="942395"/>
          </a:xfrm>
          <a:custGeom>
            <a:rect b="b" l="l" r="r" t="t"/>
            <a:pathLst>
              <a:path extrusionOk="0" h="232117" w="985454">
                <a:moveTo>
                  <a:pt x="116058" y="0"/>
                </a:moveTo>
                <a:lnTo>
                  <a:pt x="869396" y="0"/>
                </a:lnTo>
                <a:cubicBezTo>
                  <a:pt x="900176" y="0"/>
                  <a:pt x="929696" y="12228"/>
                  <a:pt x="951461" y="33993"/>
                </a:cubicBezTo>
                <a:cubicBezTo>
                  <a:pt x="973227" y="55758"/>
                  <a:pt x="985454" y="85278"/>
                  <a:pt x="985454" y="116058"/>
                </a:cubicBezTo>
                <a:lnTo>
                  <a:pt x="985454" y="116058"/>
                </a:lnTo>
                <a:cubicBezTo>
                  <a:pt x="985454" y="146839"/>
                  <a:pt x="973227" y="176359"/>
                  <a:pt x="951461" y="198124"/>
                </a:cubicBezTo>
                <a:cubicBezTo>
                  <a:pt x="929696" y="219889"/>
                  <a:pt x="900176" y="232117"/>
                  <a:pt x="869396" y="232117"/>
                </a:cubicBezTo>
                <a:lnTo>
                  <a:pt x="116058" y="232117"/>
                </a:lnTo>
                <a:cubicBezTo>
                  <a:pt x="85278" y="232117"/>
                  <a:pt x="55758" y="219889"/>
                  <a:pt x="33993" y="198124"/>
                </a:cubicBezTo>
                <a:cubicBezTo>
                  <a:pt x="12228" y="176359"/>
                  <a:pt x="0" y="146839"/>
                  <a:pt x="0" y="116058"/>
                </a:cubicBezTo>
                <a:lnTo>
                  <a:pt x="0" y="116058"/>
                </a:lnTo>
                <a:cubicBezTo>
                  <a:pt x="0" y="85278"/>
                  <a:pt x="12228" y="55758"/>
                  <a:pt x="33993" y="33993"/>
                </a:cubicBezTo>
                <a:cubicBezTo>
                  <a:pt x="55758" y="12228"/>
                  <a:pt x="85278" y="0"/>
                  <a:pt x="11605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79"/>
          <p:cNvSpPr txBox="1"/>
          <p:nvPr/>
        </p:nvSpPr>
        <p:spPr>
          <a:xfrm>
            <a:off x="1375817" y="1923291"/>
            <a:ext cx="366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De Digitale meter</a:t>
            </a:r>
            <a:endParaRPr b="0" i="0" sz="32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9" name="Google Shape;579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50780" y="3613610"/>
            <a:ext cx="2962979" cy="47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79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Installatie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5" name="Google Shape;585;p80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6" name="Google Shape;586;p80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7" name="Google Shape;587;p80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03. Installatie van de FlexiObox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8" name="Google Shape;588;p80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89" name="Google Shape;589;p80"/>
          <p:cNvCxnSpPr/>
          <p:nvPr/>
        </p:nvCxnSpPr>
        <p:spPr>
          <a:xfrm>
            <a:off x="2307431" y="1178270"/>
            <a:ext cx="0" cy="825600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90" name="Google Shape;590;p80"/>
          <p:cNvSpPr txBox="1"/>
          <p:nvPr/>
        </p:nvSpPr>
        <p:spPr>
          <a:xfrm>
            <a:off x="1028700" y="3045036"/>
            <a:ext cx="127890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Enkel vast bekabeld internet!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Maak gebruik van een CAT6 S/FTP patchkabel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Geen Wifi mogelijk</a:t>
            </a:r>
            <a:endParaRPr b="1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Geen optie om via Wifi te verbinden.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Gebruik geen powerline adapters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Geen garantie tot deelname netbalancering indien gebruik PLA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Eindgebruiker dient goed netwerk te voorzien</a:t>
            </a:r>
            <a:endParaRPr b="1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</a:t>
            </a:r>
            <a:r>
              <a:rPr b="0" i="0" lang="en-US" sz="21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Netwerk vereisten</a:t>
            </a:r>
            <a:r>
              <a:rPr b="0" i="0" lang="en-US" sz="21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denk aan klanten met Firewalls etc</a:t>
            </a:r>
            <a:r>
              <a:rPr b="0" i="0" lang="en-US" sz="21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80"/>
          <p:cNvSpPr/>
          <p:nvPr/>
        </p:nvSpPr>
        <p:spPr>
          <a:xfrm>
            <a:off x="1031962" y="1719849"/>
            <a:ext cx="4242379" cy="942395"/>
          </a:xfrm>
          <a:custGeom>
            <a:rect b="b" l="l" r="r" t="t"/>
            <a:pathLst>
              <a:path extrusionOk="0" h="232117" w="985454">
                <a:moveTo>
                  <a:pt x="116058" y="0"/>
                </a:moveTo>
                <a:lnTo>
                  <a:pt x="869396" y="0"/>
                </a:lnTo>
                <a:cubicBezTo>
                  <a:pt x="900176" y="0"/>
                  <a:pt x="929696" y="12228"/>
                  <a:pt x="951461" y="33993"/>
                </a:cubicBezTo>
                <a:cubicBezTo>
                  <a:pt x="973227" y="55758"/>
                  <a:pt x="985454" y="85278"/>
                  <a:pt x="985454" y="116058"/>
                </a:cubicBezTo>
                <a:lnTo>
                  <a:pt x="985454" y="116058"/>
                </a:lnTo>
                <a:cubicBezTo>
                  <a:pt x="985454" y="146839"/>
                  <a:pt x="973227" y="176359"/>
                  <a:pt x="951461" y="198124"/>
                </a:cubicBezTo>
                <a:cubicBezTo>
                  <a:pt x="929696" y="219889"/>
                  <a:pt x="900176" y="232117"/>
                  <a:pt x="869396" y="232117"/>
                </a:cubicBezTo>
                <a:lnTo>
                  <a:pt x="116058" y="232117"/>
                </a:lnTo>
                <a:cubicBezTo>
                  <a:pt x="85278" y="232117"/>
                  <a:pt x="55758" y="219889"/>
                  <a:pt x="33993" y="198124"/>
                </a:cubicBezTo>
                <a:cubicBezTo>
                  <a:pt x="12228" y="176359"/>
                  <a:pt x="0" y="146839"/>
                  <a:pt x="0" y="116058"/>
                </a:cubicBezTo>
                <a:lnTo>
                  <a:pt x="0" y="116058"/>
                </a:lnTo>
                <a:cubicBezTo>
                  <a:pt x="0" y="85278"/>
                  <a:pt x="12228" y="55758"/>
                  <a:pt x="33993" y="33993"/>
                </a:cubicBezTo>
                <a:cubicBezTo>
                  <a:pt x="55758" y="12228"/>
                  <a:pt x="85278" y="0"/>
                  <a:pt x="11605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80"/>
          <p:cNvSpPr txBox="1"/>
          <p:nvPr/>
        </p:nvSpPr>
        <p:spPr>
          <a:xfrm>
            <a:off x="1416457" y="1923291"/>
            <a:ext cx="366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Internet Modem</a:t>
            </a:r>
            <a:endParaRPr b="0" i="0" sz="32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sresultaten voor afbeelding router" id="593" name="Google Shape;593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960510" y="5608328"/>
            <a:ext cx="5100887" cy="3050362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80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Installatie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9" name="Google Shape;599;p81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0" name="Google Shape;600;p81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p81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03. Installatie van de FlexiObox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2" name="Google Shape;602;p81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03" name="Google Shape;603;p81"/>
          <p:cNvCxnSpPr/>
          <p:nvPr/>
        </p:nvCxnSpPr>
        <p:spPr>
          <a:xfrm>
            <a:off x="2307431" y="1254470"/>
            <a:ext cx="0" cy="825600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04" name="Google Shape;604;p81"/>
          <p:cNvSpPr txBox="1"/>
          <p:nvPr/>
        </p:nvSpPr>
        <p:spPr>
          <a:xfrm>
            <a:off x="1028700" y="3045036"/>
            <a:ext cx="12789000" cy="51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Compatibiliteit</a:t>
            </a:r>
            <a:endParaRPr b="1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Raadpleeg de </a:t>
            </a:r>
            <a:r>
              <a:rPr b="0" i="0" lang="en-US" sz="24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compatibiliteitslijst</a:t>
            </a: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b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endParaRPr b="1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Via Modbus TCP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Raadpleeg de</a:t>
            </a:r>
            <a:r>
              <a:rPr b="0" i="0" lang="en-US" sz="21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0" i="0" lang="en-US" sz="21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installatie handleidingen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b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Gebruik kwalitatief materiaal</a:t>
            </a:r>
            <a:endParaRPr b="1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Verbind de omvormer met shielded S/FTP Cat6!</a:t>
            </a:r>
            <a:b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Vermijd omvormers op Wifi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Gebruik </a:t>
            </a:r>
            <a:r>
              <a:rPr b="0" i="0" lang="en-US" sz="2100" u="sng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geen powerline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adapters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Controleer noodzaak voor extra accessoires</a:t>
            </a:r>
            <a:endParaRPr b="1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Indien deze noodzakelijk zijn, staat dit steeds vermeld in de installatie handleiding.</a:t>
            </a:r>
            <a:endParaRPr b="0" i="0" sz="21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5" name="Google Shape;605;p81"/>
          <p:cNvSpPr/>
          <p:nvPr/>
        </p:nvSpPr>
        <p:spPr>
          <a:xfrm>
            <a:off x="1031962" y="1796049"/>
            <a:ext cx="4242379" cy="942395"/>
          </a:xfrm>
          <a:custGeom>
            <a:rect b="b" l="l" r="r" t="t"/>
            <a:pathLst>
              <a:path extrusionOk="0" h="232117" w="985454">
                <a:moveTo>
                  <a:pt x="116058" y="0"/>
                </a:moveTo>
                <a:lnTo>
                  <a:pt x="869396" y="0"/>
                </a:lnTo>
                <a:cubicBezTo>
                  <a:pt x="900176" y="0"/>
                  <a:pt x="929696" y="12228"/>
                  <a:pt x="951461" y="33993"/>
                </a:cubicBezTo>
                <a:cubicBezTo>
                  <a:pt x="973227" y="55758"/>
                  <a:pt x="985454" y="85278"/>
                  <a:pt x="985454" y="116058"/>
                </a:cubicBezTo>
                <a:lnTo>
                  <a:pt x="985454" y="116058"/>
                </a:lnTo>
                <a:cubicBezTo>
                  <a:pt x="985454" y="146839"/>
                  <a:pt x="973227" y="176359"/>
                  <a:pt x="951461" y="198124"/>
                </a:cubicBezTo>
                <a:cubicBezTo>
                  <a:pt x="929696" y="219889"/>
                  <a:pt x="900176" y="232117"/>
                  <a:pt x="869396" y="232117"/>
                </a:cubicBezTo>
                <a:lnTo>
                  <a:pt x="116058" y="232117"/>
                </a:lnTo>
                <a:cubicBezTo>
                  <a:pt x="85278" y="232117"/>
                  <a:pt x="55758" y="219889"/>
                  <a:pt x="33993" y="198124"/>
                </a:cubicBezTo>
                <a:cubicBezTo>
                  <a:pt x="12228" y="176359"/>
                  <a:pt x="0" y="146839"/>
                  <a:pt x="0" y="116058"/>
                </a:cubicBezTo>
                <a:lnTo>
                  <a:pt x="0" y="116058"/>
                </a:lnTo>
                <a:cubicBezTo>
                  <a:pt x="0" y="85278"/>
                  <a:pt x="12228" y="55758"/>
                  <a:pt x="33993" y="33993"/>
                </a:cubicBezTo>
                <a:cubicBezTo>
                  <a:pt x="55758" y="12228"/>
                  <a:pt x="85278" y="0"/>
                  <a:pt x="116058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81"/>
          <p:cNvSpPr txBox="1"/>
          <p:nvPr/>
        </p:nvSpPr>
        <p:spPr>
          <a:xfrm>
            <a:off x="1477417" y="1979171"/>
            <a:ext cx="366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32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Omvormer</a:t>
            </a:r>
            <a:endParaRPr b="0" i="0" sz="32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7" name="Google Shape;607;p81" title="Huawei-omvormer-SUN2000L-3KTL-L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26525" y="1406872"/>
            <a:ext cx="8517225" cy="8517276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81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Installatie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82"/>
          <p:cNvSpPr/>
          <p:nvPr/>
        </p:nvSpPr>
        <p:spPr>
          <a:xfrm>
            <a:off x="0" y="-1321934"/>
            <a:ext cx="18282627" cy="12926986"/>
          </a:xfrm>
          <a:custGeom>
            <a:rect b="b" l="l" r="r" t="t"/>
            <a:pathLst>
              <a:path extrusionOk="0" h="10076942" w="14251812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614" name="Google Shape;614;p82"/>
          <p:cNvSpPr txBox="1"/>
          <p:nvPr/>
        </p:nvSpPr>
        <p:spPr>
          <a:xfrm>
            <a:off x="-2245905" y="1543050"/>
            <a:ext cx="10843612" cy="8400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b="0" i="0" lang="en-US" sz="50081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04.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82"/>
          <p:cNvSpPr/>
          <p:nvPr/>
        </p:nvSpPr>
        <p:spPr>
          <a:xfrm>
            <a:off x="15673343" y="9597339"/>
            <a:ext cx="1585957" cy="366355"/>
          </a:xfrm>
          <a:custGeom>
            <a:rect b="b" l="l" r="r" t="t"/>
            <a:pathLst>
              <a:path extrusionOk="0" h="366355" w="1585957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82"/>
          <p:cNvSpPr/>
          <p:nvPr/>
        </p:nvSpPr>
        <p:spPr>
          <a:xfrm>
            <a:off x="6854180" y="1272092"/>
            <a:ext cx="4096653" cy="7742815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82"/>
          <p:cNvSpPr txBox="1"/>
          <p:nvPr/>
        </p:nvSpPr>
        <p:spPr>
          <a:xfrm>
            <a:off x="7768580" y="4944222"/>
            <a:ext cx="12143726" cy="3220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Hoe </a:t>
            </a:r>
            <a:r>
              <a:rPr b="1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configureer</a:t>
            </a:r>
            <a: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b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ik de FlexiObox?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Google Shape;118;p3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" name="Google Shape;119;p3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3"/>
          <p:cNvSpPr txBox="1"/>
          <p:nvPr/>
        </p:nvSpPr>
        <p:spPr>
          <a:xfrm>
            <a:off x="1028700" y="9472066"/>
            <a:ext cx="2197711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Intro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1028700" y="346075"/>
            <a:ext cx="6282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64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Intro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7095673" y="1272092"/>
            <a:ext cx="4096653" cy="7742815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4" y="0"/>
                </a:lnTo>
                <a:lnTo>
                  <a:pt x="4096654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23" name="Google Shape;123;p3" title="EMZ_9387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74575" y="2353363"/>
            <a:ext cx="8384727" cy="558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1028700" y="2353375"/>
            <a:ext cx="9994500" cy="5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5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Wie is LIFEPOWR?</a:t>
            </a:r>
            <a:endParaRPr b="1" i="0" sz="25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Scale-up opgestart in 2015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EMS+ gevloeid uit batterij en powerbank ontwikkeling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Belgisch, lokaal bedrijf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7 jaar ontwikkeling van slimme sturing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Virtuele Elektriciteitscentrale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762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Volledige vrijheid - niet gebonden aan merken </a:t>
            </a:r>
            <a:b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en energie leveranciers 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just">
              <a:lnSpc>
                <a:spcPct val="129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2" name="Google Shape;622;p83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3" name="Google Shape;623;p83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4" name="Google Shape;624;p83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04. Configuratie van de FlexiObox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5" name="Google Shape;625;p83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26" name="Google Shape;626;p83"/>
          <p:cNvCxnSpPr/>
          <p:nvPr/>
        </p:nvCxnSpPr>
        <p:spPr>
          <a:xfrm>
            <a:off x="2307431" y="1406870"/>
            <a:ext cx="0" cy="825553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27" name="Google Shape;627;p83"/>
          <p:cNvSpPr txBox="1"/>
          <p:nvPr/>
        </p:nvSpPr>
        <p:spPr>
          <a:xfrm>
            <a:off x="702926" y="2446200"/>
            <a:ext cx="8401200" cy="5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6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Stap 1: Claim je FlexiObox</a:t>
            </a:r>
            <a:b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Met je gsm scan je de QR code</a:t>
            </a:r>
            <a:endParaRPr b="0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Voeg de FlexiObox toe aan je fleet</a:t>
            </a:r>
            <a:endParaRPr b="0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</a:t>
            </a:r>
            <a:r>
              <a:rPr b="0" i="0" lang="en-US" sz="24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0" i="0" lang="en-US" sz="24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Handleiding</a:t>
            </a:r>
            <a:endParaRPr b="0" i="0" sz="24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6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Stap 2: Configureer je FlexiObox</a:t>
            </a:r>
            <a:b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Volgens de </a:t>
            </a:r>
            <a:r>
              <a:rPr b="0" i="0" lang="en-US" sz="24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Handleiding</a:t>
            </a:r>
            <a:endParaRPr b="0" i="0" sz="24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6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Stap 3: Activeer je FlexiObox</a:t>
            </a:r>
            <a:b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Volgens de </a:t>
            </a:r>
            <a:r>
              <a:rPr b="0" i="0" lang="en-US" sz="24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Handleiding</a:t>
            </a:r>
            <a:endParaRPr b="0" i="0" sz="24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28" name="Google Shape;628;p83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Configuratie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3" name="Google Shape;633;g37649c0acff_0_47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4" name="Google Shape;634;g37649c0acff_0_47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5" name="Google Shape;635;g37649c0acff_0_47"/>
          <p:cNvSpPr txBox="1"/>
          <p:nvPr/>
        </p:nvSpPr>
        <p:spPr>
          <a:xfrm>
            <a:off x="1028700" y="346075"/>
            <a:ext cx="1623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04. Configuratie van de FlexiObox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6" name="Google Shape;636;g37649c0acff_0_47"/>
          <p:cNvCxnSpPr/>
          <p:nvPr/>
        </p:nvCxnSpPr>
        <p:spPr>
          <a:xfrm flipH="1">
            <a:off x="2350556" y="1406869"/>
            <a:ext cx="2229000" cy="12300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37" name="Google Shape;637;g37649c0acff_0_47"/>
          <p:cNvCxnSpPr/>
          <p:nvPr/>
        </p:nvCxnSpPr>
        <p:spPr>
          <a:xfrm>
            <a:off x="2307431" y="1406870"/>
            <a:ext cx="0" cy="825600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38" name="Google Shape;638;g37649c0acff_0_47"/>
          <p:cNvSpPr txBox="1"/>
          <p:nvPr/>
        </p:nvSpPr>
        <p:spPr>
          <a:xfrm>
            <a:off x="702923" y="2446188"/>
            <a:ext cx="50469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www.partner.lifepowr.io</a:t>
            </a:r>
            <a:endParaRPr b="1" i="0" sz="24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905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Overzicht van je gehele fleet.</a:t>
            </a:r>
            <a:b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Gebruik voor configuratie en monitoring.</a:t>
            </a:r>
            <a:endParaRPr b="1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A screenshot of a computer&#10;&#10;AI-generated content may be incorrect." id="639" name="Google Shape;639;g37649c0acff_0_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8168" y="2316479"/>
            <a:ext cx="10831131" cy="6472187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37649c0acff_0_47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Configuratie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5" name="Google Shape;645;p84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6" name="Google Shape;646;p84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7" name="Google Shape;647;p84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04. Configuratie van de FlexiObox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8" name="Google Shape;648;p84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49" name="Google Shape;649;p84"/>
          <p:cNvCxnSpPr/>
          <p:nvPr/>
        </p:nvCxnSpPr>
        <p:spPr>
          <a:xfrm>
            <a:off x="2307431" y="1406870"/>
            <a:ext cx="0" cy="825553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50" name="Google Shape;650;p84"/>
          <p:cNvSpPr txBox="1"/>
          <p:nvPr/>
        </p:nvSpPr>
        <p:spPr>
          <a:xfrm>
            <a:off x="702923" y="1856908"/>
            <a:ext cx="5046900" cy="67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General Status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Opvragen grafieken/data.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IO Settings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EMS mode kiezen.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IO Diagnostics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Controle verbindingen.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Device Details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Configuratie.</a:t>
            </a:r>
            <a:endParaRPr b="1" i="0" sz="24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A screenshot of a computer&#10;&#10;AI-generated content may be incorrect." id="651" name="Google Shape;651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0905" y="2182028"/>
            <a:ext cx="11048395" cy="6598347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84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Configuratie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7" name="Google Shape;657;p85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8" name="Google Shape;658;p85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85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04. Configuratie van de FlexiObox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0" name="Google Shape;660;p85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61" name="Google Shape;661;p85"/>
          <p:cNvCxnSpPr/>
          <p:nvPr/>
        </p:nvCxnSpPr>
        <p:spPr>
          <a:xfrm>
            <a:off x="2307431" y="1254470"/>
            <a:ext cx="0" cy="825600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62" name="Google Shape;662;p85"/>
          <p:cNvSpPr txBox="1"/>
          <p:nvPr/>
        </p:nvSpPr>
        <p:spPr>
          <a:xfrm>
            <a:off x="1028700" y="3469280"/>
            <a:ext cx="152883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Alle essential diagnostics moeten groen zijn!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Anders krijg je de EMS+ mode niet in “normal” en wordt de sturing niet geactiveerd.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Raadpleeg steeds de handleiding!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-&gt; Te raadplegen via onze kennisbank: </a:t>
            </a:r>
            <a:r>
              <a:rPr b="0" i="0" lang="en-US" sz="21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Handleiding</a:t>
            </a:r>
            <a:endParaRPr b="0" i="0" sz="21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8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3" name="Google Shape;663;p85"/>
          <p:cNvSpPr/>
          <p:nvPr/>
        </p:nvSpPr>
        <p:spPr>
          <a:xfrm>
            <a:off x="1031962" y="1796049"/>
            <a:ext cx="4242379" cy="942395"/>
          </a:xfrm>
          <a:custGeom>
            <a:rect b="b" l="l" r="r" t="t"/>
            <a:pathLst>
              <a:path extrusionOk="0" h="232117" w="985454">
                <a:moveTo>
                  <a:pt x="116058" y="0"/>
                </a:moveTo>
                <a:lnTo>
                  <a:pt x="869396" y="0"/>
                </a:lnTo>
                <a:cubicBezTo>
                  <a:pt x="900176" y="0"/>
                  <a:pt x="929696" y="12228"/>
                  <a:pt x="951461" y="33993"/>
                </a:cubicBezTo>
                <a:cubicBezTo>
                  <a:pt x="973227" y="55758"/>
                  <a:pt x="985454" y="85278"/>
                  <a:pt x="985454" y="116058"/>
                </a:cubicBezTo>
                <a:lnTo>
                  <a:pt x="985454" y="116058"/>
                </a:lnTo>
                <a:cubicBezTo>
                  <a:pt x="985454" y="146839"/>
                  <a:pt x="973227" y="176359"/>
                  <a:pt x="951461" y="198124"/>
                </a:cubicBezTo>
                <a:cubicBezTo>
                  <a:pt x="929696" y="219889"/>
                  <a:pt x="900176" y="232117"/>
                  <a:pt x="869396" y="232117"/>
                </a:cubicBezTo>
                <a:lnTo>
                  <a:pt x="116058" y="232117"/>
                </a:lnTo>
                <a:cubicBezTo>
                  <a:pt x="85278" y="232117"/>
                  <a:pt x="55758" y="219889"/>
                  <a:pt x="33993" y="198124"/>
                </a:cubicBezTo>
                <a:cubicBezTo>
                  <a:pt x="12228" y="176359"/>
                  <a:pt x="0" y="146839"/>
                  <a:pt x="0" y="116058"/>
                </a:cubicBezTo>
                <a:lnTo>
                  <a:pt x="0" y="116058"/>
                </a:lnTo>
                <a:cubicBezTo>
                  <a:pt x="0" y="85278"/>
                  <a:pt x="12228" y="55758"/>
                  <a:pt x="33993" y="33993"/>
                </a:cubicBezTo>
                <a:cubicBezTo>
                  <a:pt x="55758" y="12228"/>
                  <a:pt x="85278" y="0"/>
                  <a:pt x="116058" y="0"/>
                </a:cubicBezTo>
                <a:close/>
              </a:path>
            </a:pathLst>
          </a:custGeom>
          <a:solidFill>
            <a:srgbClr val="5B9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85"/>
          <p:cNvSpPr txBox="1"/>
          <p:nvPr/>
        </p:nvSpPr>
        <p:spPr>
          <a:xfrm>
            <a:off x="1416457" y="1999491"/>
            <a:ext cx="366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IO Diagnostics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85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Configuratie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0" name="Google Shape;670;p86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1" name="Google Shape;671;p86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2" name="Google Shape;672;p86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04. Configuratie van de FlexiObox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3" name="Google Shape;673;p86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74" name="Google Shape;674;p86"/>
          <p:cNvCxnSpPr/>
          <p:nvPr/>
        </p:nvCxnSpPr>
        <p:spPr>
          <a:xfrm>
            <a:off x="2307431" y="1254470"/>
            <a:ext cx="0" cy="825600"/>
          </a:xfrm>
          <a:prstGeom prst="straightConnector1">
            <a:avLst/>
          </a:prstGeom>
          <a:noFill/>
          <a:ln cap="flat" cmpd="sng" w="19050">
            <a:solidFill>
              <a:srgbClr val="E8F1F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75" name="Google Shape;675;p86"/>
          <p:cNvSpPr txBox="1"/>
          <p:nvPr/>
        </p:nvSpPr>
        <p:spPr>
          <a:xfrm>
            <a:off x="1028700" y="3198364"/>
            <a:ext cx="15288300" cy="55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Enkele handige grafieken die je kan opvragen: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 NormalModeAndHealthy: kwaliteit van de verbinding/sturing (1 = goed)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MeterPower: data van de stroomklemmen (energiemeter)</a:t>
            </a:r>
            <a:b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GridPower: data van de digitale meter (dient hetzelfde te zijn als MeterPower)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ConsumptionElectricityPrice: Day-Aheadprijs + €0,12/kWh heffingen voor afname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InjectionElectricityPrice: Day-Aheadprijs voor injectie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MonthPeak: Huidige maandpiek van digitale meter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Battery State of Charge: Batterijpercentage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FcrActive: FCR actief (=1) , of FCR niet actief (=0)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-&gt; PowersetpointBatError: hoeveel wijkt de batterij af van de gevraagde setpoints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6" name="Google Shape;676;p86"/>
          <p:cNvSpPr/>
          <p:nvPr/>
        </p:nvSpPr>
        <p:spPr>
          <a:xfrm>
            <a:off x="1031962" y="1796049"/>
            <a:ext cx="4242379" cy="942395"/>
          </a:xfrm>
          <a:custGeom>
            <a:rect b="b" l="l" r="r" t="t"/>
            <a:pathLst>
              <a:path extrusionOk="0" h="232117" w="985454">
                <a:moveTo>
                  <a:pt x="116058" y="0"/>
                </a:moveTo>
                <a:lnTo>
                  <a:pt x="869396" y="0"/>
                </a:lnTo>
                <a:cubicBezTo>
                  <a:pt x="900176" y="0"/>
                  <a:pt x="929696" y="12228"/>
                  <a:pt x="951461" y="33993"/>
                </a:cubicBezTo>
                <a:cubicBezTo>
                  <a:pt x="973227" y="55758"/>
                  <a:pt x="985454" y="85278"/>
                  <a:pt x="985454" y="116058"/>
                </a:cubicBezTo>
                <a:lnTo>
                  <a:pt x="985454" y="116058"/>
                </a:lnTo>
                <a:cubicBezTo>
                  <a:pt x="985454" y="146839"/>
                  <a:pt x="973227" y="176359"/>
                  <a:pt x="951461" y="198124"/>
                </a:cubicBezTo>
                <a:cubicBezTo>
                  <a:pt x="929696" y="219889"/>
                  <a:pt x="900176" y="232117"/>
                  <a:pt x="869396" y="232117"/>
                </a:cubicBezTo>
                <a:lnTo>
                  <a:pt x="116058" y="232117"/>
                </a:lnTo>
                <a:cubicBezTo>
                  <a:pt x="85278" y="232117"/>
                  <a:pt x="55758" y="219889"/>
                  <a:pt x="33993" y="198124"/>
                </a:cubicBezTo>
                <a:cubicBezTo>
                  <a:pt x="12228" y="176359"/>
                  <a:pt x="0" y="146839"/>
                  <a:pt x="0" y="116058"/>
                </a:cubicBezTo>
                <a:lnTo>
                  <a:pt x="0" y="116058"/>
                </a:lnTo>
                <a:cubicBezTo>
                  <a:pt x="0" y="85278"/>
                  <a:pt x="12228" y="55758"/>
                  <a:pt x="33993" y="33993"/>
                </a:cubicBezTo>
                <a:cubicBezTo>
                  <a:pt x="55758" y="12228"/>
                  <a:pt x="85278" y="0"/>
                  <a:pt x="116058" y="0"/>
                </a:cubicBezTo>
                <a:close/>
              </a:path>
            </a:pathLst>
          </a:custGeom>
          <a:solidFill>
            <a:srgbClr val="5B9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86"/>
          <p:cNvSpPr txBox="1"/>
          <p:nvPr/>
        </p:nvSpPr>
        <p:spPr>
          <a:xfrm>
            <a:off x="1436777" y="1999491"/>
            <a:ext cx="366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Device Details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86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Configuratie FlexiO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7"/>
          <p:cNvSpPr/>
          <p:nvPr/>
        </p:nvSpPr>
        <p:spPr>
          <a:xfrm>
            <a:off x="0" y="-1321934"/>
            <a:ext cx="18282627" cy="12926986"/>
          </a:xfrm>
          <a:custGeom>
            <a:rect b="b" l="l" r="r" t="t"/>
            <a:pathLst>
              <a:path extrusionOk="0" h="10076942" w="14251812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684" name="Google Shape;684;p87"/>
          <p:cNvSpPr txBox="1"/>
          <p:nvPr/>
        </p:nvSpPr>
        <p:spPr>
          <a:xfrm>
            <a:off x="-2245905" y="1543050"/>
            <a:ext cx="10843612" cy="8400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b="0" i="0" lang="en-US" sz="50081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05.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87"/>
          <p:cNvSpPr/>
          <p:nvPr/>
        </p:nvSpPr>
        <p:spPr>
          <a:xfrm>
            <a:off x="15673343" y="9597339"/>
            <a:ext cx="1585957" cy="366355"/>
          </a:xfrm>
          <a:custGeom>
            <a:rect b="b" l="l" r="r" t="t"/>
            <a:pathLst>
              <a:path extrusionOk="0" h="366355" w="1585957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6" name="Google Shape;686;p87"/>
          <p:cNvSpPr/>
          <p:nvPr/>
        </p:nvSpPr>
        <p:spPr>
          <a:xfrm>
            <a:off x="6854180" y="1272092"/>
            <a:ext cx="4096653" cy="7742815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7" name="Google Shape;687;p87"/>
          <p:cNvSpPr txBox="1"/>
          <p:nvPr/>
        </p:nvSpPr>
        <p:spPr>
          <a:xfrm>
            <a:off x="7768580" y="4944222"/>
            <a:ext cx="12143726" cy="3220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Handige </a:t>
            </a:r>
            <a:b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links &amp; tools</a:t>
            </a:r>
            <a:endParaRPr b="1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2" name="Google Shape;692;p88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3" name="Google Shape;693;p88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4" name="Google Shape;694;p88"/>
          <p:cNvSpPr/>
          <p:nvPr/>
        </p:nvSpPr>
        <p:spPr>
          <a:xfrm>
            <a:off x="7095673" y="1272092"/>
            <a:ext cx="4096653" cy="7742815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4" y="0"/>
                </a:lnTo>
                <a:lnTo>
                  <a:pt x="4096654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5" name="Google Shape;695;p88"/>
          <p:cNvSpPr txBox="1"/>
          <p:nvPr/>
        </p:nvSpPr>
        <p:spPr>
          <a:xfrm>
            <a:off x="1028700" y="1946375"/>
            <a:ext cx="9994500" cy="6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5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Kennisbank installer:</a:t>
            </a:r>
            <a:endParaRPr b="1" i="0" sz="25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b="0" i="0" lang="en-US" sz="21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</a:t>
            </a:r>
            <a:r>
              <a:rPr b="0" i="0" lang="en-US" sz="2100" u="sng" cap="none" strike="noStrike">
                <a:solidFill>
                  <a:srgbClr val="0000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21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kennisbank</a:t>
            </a:r>
            <a:endParaRPr b="0" i="0" sz="21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Sales tools, handleidingen, troubleshooting, …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Kennisbank User: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b="0" i="0" lang="en-US" sz="21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kennisbank</a:t>
            </a:r>
            <a:endParaRPr b="0" i="0" sz="2100" u="none" cap="none" strike="noStrike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b="1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eBook</a:t>
            </a: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, alles over de App, Account, etc 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Website: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762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b="0" i="0" lang="en-US" sz="21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</a:t>
            </a:r>
            <a:r>
              <a:rPr b="0" i="0" lang="en-US" sz="2100" u="sng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website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6" name="Google Shape;696;p88"/>
          <p:cNvSpPr txBox="1"/>
          <p:nvPr/>
        </p:nvSpPr>
        <p:spPr>
          <a:xfrm>
            <a:off x="1028700" y="346075"/>
            <a:ext cx="16230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40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05. Handige links &amp; tools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88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Links en docs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89"/>
          <p:cNvSpPr/>
          <p:nvPr/>
        </p:nvSpPr>
        <p:spPr>
          <a:xfrm>
            <a:off x="-15425" y="0"/>
            <a:ext cx="18277949" cy="10278481"/>
          </a:xfrm>
          <a:custGeom>
            <a:rect b="b" l="l" r="r" t="t"/>
            <a:pathLst>
              <a:path extrusionOk="0" h="10076942" w="14251812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83AEAE"/>
          </a:solidFill>
          <a:ln>
            <a:noFill/>
          </a:ln>
        </p:spPr>
      </p:sp>
      <p:sp>
        <p:nvSpPr>
          <p:cNvPr id="703" name="Google Shape;703;p89"/>
          <p:cNvSpPr txBox="1"/>
          <p:nvPr/>
        </p:nvSpPr>
        <p:spPr>
          <a:xfrm>
            <a:off x="798425" y="1895850"/>
            <a:ext cx="15338100" cy="30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65"/>
              <a:buFont typeface="Arial"/>
              <a:buNone/>
            </a:pPr>
            <a:r>
              <a:rPr b="0" i="0" lang="en-US" sz="6264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</a:t>
            </a:r>
            <a:r>
              <a:rPr b="1" i="0" lang="en-US" sz="6264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POWR</a:t>
            </a:r>
            <a:r>
              <a:rPr b="0" i="0" lang="en-US" sz="6264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to unlock, orchestrate and valorize energy flexibility.</a:t>
            </a:r>
            <a:endParaRPr b="0" i="0" sz="1091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65"/>
              <a:buFont typeface="Arial"/>
              <a:buNone/>
            </a:pPr>
            <a:r>
              <a:t/>
            </a:r>
            <a:endParaRPr b="0" i="0" sz="6264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4" name="Google Shape;704;p89"/>
          <p:cNvSpPr/>
          <p:nvPr/>
        </p:nvSpPr>
        <p:spPr>
          <a:xfrm>
            <a:off x="7546305" y="2123794"/>
            <a:ext cx="3195389" cy="6039396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4" y="0"/>
                </a:lnTo>
                <a:lnTo>
                  <a:pt x="4096654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5" name="Google Shape;705;p89"/>
          <p:cNvSpPr/>
          <p:nvPr/>
        </p:nvSpPr>
        <p:spPr>
          <a:xfrm>
            <a:off x="12796529" y="8565731"/>
            <a:ext cx="4483137" cy="1034983"/>
          </a:xfrm>
          <a:custGeom>
            <a:rect b="b" l="l" r="r" t="t"/>
            <a:pathLst>
              <a:path extrusionOk="0" h="1326901" w="5747612">
                <a:moveTo>
                  <a:pt x="0" y="0"/>
                </a:moveTo>
                <a:lnTo>
                  <a:pt x="5747612" y="0"/>
                </a:lnTo>
                <a:lnTo>
                  <a:pt x="5747612" y="1326901"/>
                </a:lnTo>
                <a:lnTo>
                  <a:pt x="0" y="1326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8D8">
            <a:alpha val="25882"/>
          </a:srgbClr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Google Shape;129;p5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0" name="Google Shape;130;p5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5"/>
          <p:cNvSpPr txBox="1"/>
          <p:nvPr/>
        </p:nvSpPr>
        <p:spPr>
          <a:xfrm>
            <a:off x="1028700" y="9472066"/>
            <a:ext cx="2197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Intro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1028700" y="346075"/>
            <a:ext cx="6282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64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Intro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>
            <a:off x="2904608" y="1541813"/>
            <a:ext cx="12478784" cy="7502721"/>
            <a:chOff x="2535373" y="1541813"/>
            <a:chExt cx="12478784" cy="7502721"/>
          </a:xfrm>
        </p:grpSpPr>
        <p:grpSp>
          <p:nvGrpSpPr>
            <p:cNvPr id="134" name="Google Shape;134;p5"/>
            <p:cNvGrpSpPr/>
            <p:nvPr/>
          </p:nvGrpSpPr>
          <p:grpSpPr>
            <a:xfrm>
              <a:off x="2535373" y="1565093"/>
              <a:ext cx="3566518" cy="2251348"/>
              <a:chOff x="1030395" y="1916717"/>
              <a:chExt cx="3566518" cy="2251348"/>
            </a:xfrm>
          </p:grpSpPr>
          <p:sp>
            <p:nvSpPr>
              <p:cNvPr id="135" name="Google Shape;135;p5"/>
              <p:cNvSpPr/>
              <p:nvPr/>
            </p:nvSpPr>
            <p:spPr>
              <a:xfrm>
                <a:off x="1094041" y="3339652"/>
                <a:ext cx="3439545" cy="828413"/>
              </a:xfrm>
              <a:custGeom>
                <a:rect b="b" l="l" r="r" t="t"/>
                <a:pathLst>
                  <a:path extrusionOk="0" h="890393" w="3696884">
                    <a:moveTo>
                      <a:pt x="0" y="0"/>
                    </a:moveTo>
                    <a:lnTo>
                      <a:pt x="3696883" y="0"/>
                    </a:lnTo>
                    <a:lnTo>
                      <a:pt x="3696883" y="890393"/>
                    </a:lnTo>
                    <a:lnTo>
                      <a:pt x="0" y="890393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4">
                  <a:alphaModFix amt="25000"/>
                </a:blip>
                <a:stretch>
                  <a:fillRect b="0" l="0" r="0" t="-228450"/>
                </a:stretch>
              </a:blipFill>
              <a:ln>
                <a:noFill/>
              </a:ln>
            </p:spPr>
          </p:sp>
          <p:grpSp>
            <p:nvGrpSpPr>
              <p:cNvPr id="136" name="Google Shape;136;p5"/>
              <p:cNvGrpSpPr/>
              <p:nvPr/>
            </p:nvGrpSpPr>
            <p:grpSpPr>
              <a:xfrm>
                <a:off x="1030395" y="1916717"/>
                <a:ext cx="3566518" cy="1657541"/>
                <a:chOff x="0" y="-38100"/>
                <a:chExt cx="1383097" cy="942144"/>
              </a:xfrm>
            </p:grpSpPr>
            <p:sp>
              <p:nvSpPr>
                <p:cNvPr id="137" name="Google Shape;137;p5"/>
                <p:cNvSpPr/>
                <p:nvPr/>
              </p:nvSpPr>
              <p:spPr>
                <a:xfrm>
                  <a:off x="0" y="0"/>
                  <a:ext cx="1383097" cy="875848"/>
                </a:xfrm>
                <a:custGeom>
                  <a:rect b="b" l="l" r="r" t="t"/>
                  <a:pathLst>
                    <a:path extrusionOk="0" h="1041775" w="1383097">
                      <a:moveTo>
                        <a:pt x="41723" y="0"/>
                      </a:moveTo>
                      <a:lnTo>
                        <a:pt x="1341374" y="0"/>
                      </a:lnTo>
                      <a:cubicBezTo>
                        <a:pt x="1352440" y="0"/>
                        <a:pt x="1363052" y="4396"/>
                        <a:pt x="1370877" y="12220"/>
                      </a:cubicBezTo>
                      <a:cubicBezTo>
                        <a:pt x="1378701" y="20045"/>
                        <a:pt x="1383097" y="30657"/>
                        <a:pt x="1383097" y="41723"/>
                      </a:cubicBezTo>
                      <a:lnTo>
                        <a:pt x="1383097" y="1000052"/>
                      </a:lnTo>
                      <a:cubicBezTo>
                        <a:pt x="1383097" y="1011118"/>
                        <a:pt x="1378701" y="1021730"/>
                        <a:pt x="1370877" y="1029555"/>
                      </a:cubicBezTo>
                      <a:cubicBezTo>
                        <a:pt x="1363052" y="1037380"/>
                        <a:pt x="1352440" y="1041775"/>
                        <a:pt x="1341374" y="1041775"/>
                      </a:cubicBezTo>
                      <a:lnTo>
                        <a:pt x="41723" y="1041775"/>
                      </a:lnTo>
                      <a:cubicBezTo>
                        <a:pt x="30657" y="1041775"/>
                        <a:pt x="20045" y="1037380"/>
                        <a:pt x="12220" y="1029555"/>
                      </a:cubicBezTo>
                      <a:cubicBezTo>
                        <a:pt x="4396" y="1021730"/>
                        <a:pt x="0" y="1011118"/>
                        <a:pt x="0" y="1000052"/>
                      </a:cubicBezTo>
                      <a:lnTo>
                        <a:pt x="0" y="41723"/>
                      </a:lnTo>
                      <a:cubicBezTo>
                        <a:pt x="0" y="30657"/>
                        <a:pt x="4396" y="20045"/>
                        <a:pt x="12220" y="12220"/>
                      </a:cubicBezTo>
                      <a:cubicBezTo>
                        <a:pt x="20045" y="4396"/>
                        <a:pt x="30657" y="0"/>
                        <a:pt x="417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5"/>
                <p:cNvSpPr txBox="1"/>
                <p:nvPr/>
              </p:nvSpPr>
              <p:spPr>
                <a:xfrm>
                  <a:off x="0" y="-38100"/>
                  <a:ext cx="1383000" cy="9421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147722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9" name="Google Shape;139;p5"/>
              <p:cNvSpPr/>
              <p:nvPr/>
            </p:nvSpPr>
            <p:spPr>
              <a:xfrm>
                <a:off x="3084286" y="2746386"/>
                <a:ext cx="756822" cy="243461"/>
              </a:xfrm>
              <a:custGeom>
                <a:rect b="b" l="l" r="r" t="t"/>
                <a:pathLst>
                  <a:path extrusionOk="0" h="71154" w="221189">
                    <a:moveTo>
                      <a:pt x="35577" y="0"/>
                    </a:moveTo>
                    <a:lnTo>
                      <a:pt x="185612" y="0"/>
                    </a:lnTo>
                    <a:cubicBezTo>
                      <a:pt x="205261" y="0"/>
                      <a:pt x="221189" y="15928"/>
                      <a:pt x="221189" y="35577"/>
                    </a:cubicBezTo>
                    <a:lnTo>
                      <a:pt x="221189" y="35577"/>
                    </a:lnTo>
                    <a:cubicBezTo>
                      <a:pt x="221189" y="55226"/>
                      <a:pt x="205261" y="71154"/>
                      <a:pt x="185612" y="71154"/>
                    </a:cubicBezTo>
                    <a:lnTo>
                      <a:pt x="35577" y="71154"/>
                    </a:lnTo>
                    <a:cubicBezTo>
                      <a:pt x="15928" y="71154"/>
                      <a:pt x="0" y="55226"/>
                      <a:pt x="0" y="35577"/>
                    </a:cubicBezTo>
                    <a:lnTo>
                      <a:pt x="0" y="35577"/>
                    </a:lnTo>
                    <a:cubicBezTo>
                      <a:pt x="0" y="15928"/>
                      <a:pt x="15928" y="0"/>
                      <a:pt x="35577" y="0"/>
                    </a:cubicBezTo>
                    <a:close/>
                  </a:path>
                </a:pathLst>
              </a:custGeom>
              <a:solidFill>
                <a:srgbClr val="F8CF8F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0" name="Google Shape;140;p5"/>
              <p:cNvCxnSpPr/>
              <p:nvPr/>
            </p:nvCxnSpPr>
            <p:spPr>
              <a:xfrm flipH="1">
                <a:off x="3251974" y="2788196"/>
                <a:ext cx="1" cy="153235"/>
              </a:xfrm>
              <a:prstGeom prst="straightConnector1">
                <a:avLst/>
              </a:prstGeom>
              <a:noFill/>
              <a:ln cap="flat" cmpd="sng" w="19050">
                <a:solidFill>
                  <a:srgbClr val="353537"/>
                </a:solidFill>
                <a:prstDash val="solid"/>
                <a:round/>
                <a:headEnd len="med" w="med" type="stealth"/>
                <a:tailEnd len="sm" w="sm" type="none"/>
              </a:ln>
            </p:spPr>
          </p:cxnSp>
          <p:sp>
            <p:nvSpPr>
              <p:cNvPr id="141" name="Google Shape;141;p5"/>
              <p:cNvSpPr txBox="1"/>
              <p:nvPr/>
            </p:nvSpPr>
            <p:spPr>
              <a:xfrm>
                <a:off x="1489579" y="2172543"/>
                <a:ext cx="2581500" cy="33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2004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3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rPr>
                  <a:t>Actieve Gebruikers</a:t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5"/>
              <p:cNvSpPr txBox="1"/>
              <p:nvPr/>
            </p:nvSpPr>
            <p:spPr>
              <a:xfrm>
                <a:off x="1490378" y="2644738"/>
                <a:ext cx="1299000" cy="44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2000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099"/>
                  <a:buFont typeface="Arial"/>
                  <a:buNone/>
                </a:pPr>
                <a:r>
                  <a:rPr b="1" i="0" lang="en-US" sz="2400" u="none" cap="none" strike="noStrike">
                    <a:solidFill>
                      <a:srgbClr val="0F0F2E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+8.000</a:t>
                </a:r>
                <a:endParaRPr b="0" i="0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5"/>
              <p:cNvSpPr txBox="1"/>
              <p:nvPr/>
            </p:nvSpPr>
            <p:spPr>
              <a:xfrm>
                <a:off x="3369380" y="2773575"/>
                <a:ext cx="575700" cy="20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2001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49"/>
                  <a:buFont typeface="Arial"/>
                  <a:buNone/>
                </a:pPr>
                <a:r>
                  <a:rPr b="1" i="0" lang="en-US" sz="1100" u="none" cap="none" strike="noStrike">
                    <a:solidFill>
                      <a:srgbClr val="0F0F2E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166%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4" name="Google Shape;144;p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166631" y="2973492"/>
                <a:ext cx="3199422" cy="6932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" name="Google Shape;145;p5"/>
            <p:cNvGrpSpPr/>
            <p:nvPr/>
          </p:nvGrpSpPr>
          <p:grpSpPr>
            <a:xfrm>
              <a:off x="6897433" y="1565093"/>
              <a:ext cx="3566518" cy="2251348"/>
              <a:chOff x="1030395" y="4474564"/>
              <a:chExt cx="3566518" cy="2251348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1094041" y="5897499"/>
                <a:ext cx="3439545" cy="828413"/>
              </a:xfrm>
              <a:custGeom>
                <a:rect b="b" l="l" r="r" t="t"/>
                <a:pathLst>
                  <a:path extrusionOk="0" h="890393" w="3696884">
                    <a:moveTo>
                      <a:pt x="0" y="0"/>
                    </a:moveTo>
                    <a:lnTo>
                      <a:pt x="3696883" y="0"/>
                    </a:lnTo>
                    <a:lnTo>
                      <a:pt x="3696883" y="890393"/>
                    </a:lnTo>
                    <a:lnTo>
                      <a:pt x="0" y="890393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4">
                  <a:alphaModFix amt="25000"/>
                </a:blip>
                <a:stretch>
                  <a:fillRect b="0" l="0" r="0" t="-228450"/>
                </a:stretch>
              </a:blipFill>
              <a:ln>
                <a:noFill/>
              </a:ln>
            </p:spPr>
          </p:sp>
          <p:grpSp>
            <p:nvGrpSpPr>
              <p:cNvPr id="147" name="Google Shape;147;p5"/>
              <p:cNvGrpSpPr/>
              <p:nvPr/>
            </p:nvGrpSpPr>
            <p:grpSpPr>
              <a:xfrm>
                <a:off x="1030395" y="4474564"/>
                <a:ext cx="3566518" cy="1681158"/>
                <a:chOff x="1030395" y="4474564"/>
                <a:chExt cx="3566518" cy="1681158"/>
              </a:xfrm>
            </p:grpSpPr>
            <p:grpSp>
              <p:nvGrpSpPr>
                <p:cNvPr id="148" name="Google Shape;148;p5"/>
                <p:cNvGrpSpPr/>
                <p:nvPr/>
              </p:nvGrpSpPr>
              <p:grpSpPr>
                <a:xfrm>
                  <a:off x="1030395" y="4474564"/>
                  <a:ext cx="3566518" cy="1657541"/>
                  <a:chOff x="0" y="-38100"/>
                  <a:chExt cx="1383097" cy="942144"/>
                </a:xfrm>
              </p:grpSpPr>
              <p:sp>
                <p:nvSpPr>
                  <p:cNvPr id="149" name="Google Shape;149;p5"/>
                  <p:cNvSpPr/>
                  <p:nvPr/>
                </p:nvSpPr>
                <p:spPr>
                  <a:xfrm>
                    <a:off x="0" y="0"/>
                    <a:ext cx="1383097" cy="875848"/>
                  </a:xfrm>
                  <a:custGeom>
                    <a:rect b="b" l="l" r="r" t="t"/>
                    <a:pathLst>
                      <a:path extrusionOk="0" h="1041775" w="1383097">
                        <a:moveTo>
                          <a:pt x="41723" y="0"/>
                        </a:moveTo>
                        <a:lnTo>
                          <a:pt x="1341374" y="0"/>
                        </a:lnTo>
                        <a:cubicBezTo>
                          <a:pt x="1352440" y="0"/>
                          <a:pt x="1363052" y="4396"/>
                          <a:pt x="1370877" y="12220"/>
                        </a:cubicBezTo>
                        <a:cubicBezTo>
                          <a:pt x="1378701" y="20045"/>
                          <a:pt x="1383097" y="30657"/>
                          <a:pt x="1383097" y="41723"/>
                        </a:cubicBezTo>
                        <a:lnTo>
                          <a:pt x="1383097" y="1000052"/>
                        </a:lnTo>
                        <a:cubicBezTo>
                          <a:pt x="1383097" y="1011118"/>
                          <a:pt x="1378701" y="1021730"/>
                          <a:pt x="1370877" y="1029555"/>
                        </a:cubicBezTo>
                        <a:cubicBezTo>
                          <a:pt x="1363052" y="1037380"/>
                          <a:pt x="1352440" y="1041775"/>
                          <a:pt x="1341374" y="1041775"/>
                        </a:cubicBezTo>
                        <a:lnTo>
                          <a:pt x="41723" y="1041775"/>
                        </a:lnTo>
                        <a:cubicBezTo>
                          <a:pt x="30657" y="1041775"/>
                          <a:pt x="20045" y="1037380"/>
                          <a:pt x="12220" y="1029555"/>
                        </a:cubicBezTo>
                        <a:cubicBezTo>
                          <a:pt x="4396" y="1021730"/>
                          <a:pt x="0" y="1011118"/>
                          <a:pt x="0" y="1000052"/>
                        </a:cubicBezTo>
                        <a:lnTo>
                          <a:pt x="0" y="41723"/>
                        </a:lnTo>
                        <a:cubicBezTo>
                          <a:pt x="0" y="30657"/>
                          <a:pt x="4396" y="20045"/>
                          <a:pt x="12220" y="12220"/>
                        </a:cubicBezTo>
                        <a:cubicBezTo>
                          <a:pt x="20045" y="4396"/>
                          <a:pt x="30657" y="0"/>
                          <a:pt x="417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" name="Google Shape;150;p5"/>
                  <p:cNvSpPr txBox="1"/>
                  <p:nvPr/>
                </p:nvSpPr>
                <p:spPr>
                  <a:xfrm>
                    <a:off x="0" y="-38100"/>
                    <a:ext cx="1383000" cy="942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50800" lIns="50800" spcFirstLastPara="1" rIns="50800" wrap="square" tIns="50800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47722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51" name="Google Shape;151;p5"/>
                <p:cNvSpPr/>
                <p:nvPr/>
              </p:nvSpPr>
              <p:spPr>
                <a:xfrm>
                  <a:off x="2980329" y="5254262"/>
                  <a:ext cx="841051" cy="243461"/>
                </a:xfrm>
                <a:custGeom>
                  <a:rect b="b" l="l" r="r" t="t"/>
                  <a:pathLst>
                    <a:path extrusionOk="0" h="71154" w="245806">
                      <a:moveTo>
                        <a:pt x="35577" y="0"/>
                      </a:moveTo>
                      <a:lnTo>
                        <a:pt x="210229" y="0"/>
                      </a:lnTo>
                      <a:cubicBezTo>
                        <a:pt x="229877" y="0"/>
                        <a:pt x="245806" y="15928"/>
                        <a:pt x="245806" y="35577"/>
                      </a:cubicBezTo>
                      <a:lnTo>
                        <a:pt x="245806" y="35577"/>
                      </a:lnTo>
                      <a:cubicBezTo>
                        <a:pt x="245806" y="45013"/>
                        <a:pt x="242057" y="54062"/>
                        <a:pt x="235385" y="60734"/>
                      </a:cubicBezTo>
                      <a:cubicBezTo>
                        <a:pt x="228713" y="67406"/>
                        <a:pt x="219664" y="71154"/>
                        <a:pt x="210229" y="71154"/>
                      </a:cubicBezTo>
                      <a:lnTo>
                        <a:pt x="35577" y="71154"/>
                      </a:lnTo>
                      <a:cubicBezTo>
                        <a:pt x="15928" y="71154"/>
                        <a:pt x="0" y="55226"/>
                        <a:pt x="0" y="35577"/>
                      </a:cubicBezTo>
                      <a:lnTo>
                        <a:pt x="0" y="35577"/>
                      </a:lnTo>
                      <a:cubicBezTo>
                        <a:pt x="0" y="15928"/>
                        <a:pt x="15928" y="0"/>
                        <a:pt x="35577" y="0"/>
                      </a:cubicBezTo>
                      <a:close/>
                    </a:path>
                  </a:pathLst>
                </a:custGeom>
                <a:solidFill>
                  <a:srgbClr val="F8CF8F">
                    <a:alpha val="800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52" name="Google Shape;152;p5"/>
                <p:cNvCxnSpPr/>
                <p:nvPr/>
              </p:nvCxnSpPr>
              <p:spPr>
                <a:xfrm flipH="1">
                  <a:off x="3148019" y="5296072"/>
                  <a:ext cx="1" cy="153235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353537"/>
                  </a:solidFill>
                  <a:prstDash val="solid"/>
                  <a:round/>
                  <a:headEnd len="med" w="med" type="stealth"/>
                  <a:tailEnd len="sm" w="sm" type="none"/>
                </a:ln>
              </p:spPr>
            </p:cxnSp>
            <p:sp>
              <p:nvSpPr>
                <p:cNvPr id="153" name="Google Shape;153;p5"/>
                <p:cNvSpPr txBox="1"/>
                <p:nvPr/>
              </p:nvSpPr>
              <p:spPr>
                <a:xfrm>
                  <a:off x="1498354" y="4658865"/>
                  <a:ext cx="2581500" cy="332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20046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30"/>
                    <a:buFont typeface="Arial"/>
                    <a:buNone/>
                  </a:pPr>
                  <a:r>
                    <a:rPr b="0" i="0" lang="en-US" sz="1800" u="none" cap="none" strike="noStrike">
                      <a:solidFill>
                        <a:schemeClr val="dk1"/>
                      </a:solidFill>
                      <a:latin typeface="Inter"/>
                      <a:ea typeface="Inter"/>
                      <a:cs typeface="Inter"/>
                      <a:sym typeface="Inter"/>
                    </a:rPr>
                    <a:t>Actief vermogen</a:t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5"/>
                <p:cNvSpPr txBox="1"/>
                <p:nvPr/>
              </p:nvSpPr>
              <p:spPr>
                <a:xfrm>
                  <a:off x="1490118" y="5133760"/>
                  <a:ext cx="1299000" cy="44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20006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099"/>
                    <a:buFont typeface="Arial"/>
                    <a:buNone/>
                  </a:pPr>
                  <a:r>
                    <a:rPr b="1" i="0" lang="en-US" sz="2400" u="none" cap="none" strike="noStrike">
                      <a:solidFill>
                        <a:srgbClr val="0F0F2E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38MW</a:t>
                  </a:r>
                  <a:endParaRPr b="0" i="0" sz="2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5"/>
                <p:cNvSpPr txBox="1"/>
                <p:nvPr/>
              </p:nvSpPr>
              <p:spPr>
                <a:xfrm>
                  <a:off x="3265359" y="5268917"/>
                  <a:ext cx="477000" cy="20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20012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49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F0F2E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106%</a:t>
                  </a:r>
                  <a:endParaRPr b="0" i="0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156" name="Google Shape;156;p5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1164872" y="5462514"/>
                  <a:ext cx="3199422" cy="6932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57" name="Google Shape;157;p5"/>
            <p:cNvGrpSpPr/>
            <p:nvPr/>
          </p:nvGrpSpPr>
          <p:grpSpPr>
            <a:xfrm>
              <a:off x="11386216" y="1541813"/>
              <a:ext cx="3566518" cy="2251348"/>
              <a:chOff x="1030395" y="6945915"/>
              <a:chExt cx="3566518" cy="2251348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1094041" y="8368850"/>
                <a:ext cx="3439545" cy="828413"/>
              </a:xfrm>
              <a:custGeom>
                <a:rect b="b" l="l" r="r" t="t"/>
                <a:pathLst>
                  <a:path extrusionOk="0" h="890393" w="3696884">
                    <a:moveTo>
                      <a:pt x="0" y="0"/>
                    </a:moveTo>
                    <a:lnTo>
                      <a:pt x="3696883" y="0"/>
                    </a:lnTo>
                    <a:lnTo>
                      <a:pt x="3696883" y="890393"/>
                    </a:lnTo>
                    <a:lnTo>
                      <a:pt x="0" y="890393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4">
                  <a:alphaModFix amt="25000"/>
                </a:blip>
                <a:stretch>
                  <a:fillRect b="0" l="0" r="0" t="-228450"/>
                </a:stretch>
              </a:blipFill>
              <a:ln>
                <a:noFill/>
              </a:ln>
            </p:spPr>
          </p:sp>
          <p:grpSp>
            <p:nvGrpSpPr>
              <p:cNvPr id="159" name="Google Shape;159;p5"/>
              <p:cNvGrpSpPr/>
              <p:nvPr/>
            </p:nvGrpSpPr>
            <p:grpSpPr>
              <a:xfrm>
                <a:off x="1030395" y="6945915"/>
                <a:ext cx="3566518" cy="1725312"/>
                <a:chOff x="1030395" y="6945915"/>
                <a:chExt cx="3566518" cy="1725312"/>
              </a:xfrm>
            </p:grpSpPr>
            <p:grpSp>
              <p:nvGrpSpPr>
                <p:cNvPr id="160" name="Google Shape;160;p5"/>
                <p:cNvGrpSpPr/>
                <p:nvPr/>
              </p:nvGrpSpPr>
              <p:grpSpPr>
                <a:xfrm>
                  <a:off x="1030395" y="6945915"/>
                  <a:ext cx="3566518" cy="1657541"/>
                  <a:chOff x="0" y="-38100"/>
                  <a:chExt cx="1383097" cy="942144"/>
                </a:xfrm>
              </p:grpSpPr>
              <p:sp>
                <p:nvSpPr>
                  <p:cNvPr id="161" name="Google Shape;161;p5"/>
                  <p:cNvSpPr/>
                  <p:nvPr/>
                </p:nvSpPr>
                <p:spPr>
                  <a:xfrm>
                    <a:off x="0" y="0"/>
                    <a:ext cx="1383097" cy="875848"/>
                  </a:xfrm>
                  <a:custGeom>
                    <a:rect b="b" l="l" r="r" t="t"/>
                    <a:pathLst>
                      <a:path extrusionOk="0" h="1041775" w="1383097">
                        <a:moveTo>
                          <a:pt x="41723" y="0"/>
                        </a:moveTo>
                        <a:lnTo>
                          <a:pt x="1341374" y="0"/>
                        </a:lnTo>
                        <a:cubicBezTo>
                          <a:pt x="1352440" y="0"/>
                          <a:pt x="1363052" y="4396"/>
                          <a:pt x="1370877" y="12220"/>
                        </a:cubicBezTo>
                        <a:cubicBezTo>
                          <a:pt x="1378701" y="20045"/>
                          <a:pt x="1383097" y="30657"/>
                          <a:pt x="1383097" y="41723"/>
                        </a:cubicBezTo>
                        <a:lnTo>
                          <a:pt x="1383097" y="1000052"/>
                        </a:lnTo>
                        <a:cubicBezTo>
                          <a:pt x="1383097" y="1011118"/>
                          <a:pt x="1378701" y="1021730"/>
                          <a:pt x="1370877" y="1029555"/>
                        </a:cubicBezTo>
                        <a:cubicBezTo>
                          <a:pt x="1363052" y="1037380"/>
                          <a:pt x="1352440" y="1041775"/>
                          <a:pt x="1341374" y="1041775"/>
                        </a:cubicBezTo>
                        <a:lnTo>
                          <a:pt x="41723" y="1041775"/>
                        </a:lnTo>
                        <a:cubicBezTo>
                          <a:pt x="30657" y="1041775"/>
                          <a:pt x="20045" y="1037380"/>
                          <a:pt x="12220" y="1029555"/>
                        </a:cubicBezTo>
                        <a:cubicBezTo>
                          <a:pt x="4396" y="1021730"/>
                          <a:pt x="0" y="1011118"/>
                          <a:pt x="0" y="1000052"/>
                        </a:cubicBezTo>
                        <a:lnTo>
                          <a:pt x="0" y="41723"/>
                        </a:lnTo>
                        <a:cubicBezTo>
                          <a:pt x="0" y="30657"/>
                          <a:pt x="4396" y="20045"/>
                          <a:pt x="12220" y="12220"/>
                        </a:cubicBezTo>
                        <a:cubicBezTo>
                          <a:pt x="20045" y="4396"/>
                          <a:pt x="30657" y="0"/>
                          <a:pt x="417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" name="Google Shape;162;p5"/>
                  <p:cNvSpPr txBox="1"/>
                  <p:nvPr/>
                </p:nvSpPr>
                <p:spPr>
                  <a:xfrm>
                    <a:off x="0" y="-38100"/>
                    <a:ext cx="1383000" cy="942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50800" lIns="50800" spcFirstLastPara="1" rIns="50800" wrap="square" tIns="50800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47722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3" name="Google Shape;163;p5"/>
                <p:cNvSpPr/>
                <p:nvPr/>
              </p:nvSpPr>
              <p:spPr>
                <a:xfrm>
                  <a:off x="3168603" y="7788621"/>
                  <a:ext cx="752863" cy="243461"/>
                </a:xfrm>
                <a:custGeom>
                  <a:rect b="b" l="l" r="r" t="t"/>
                  <a:pathLst>
                    <a:path extrusionOk="0" h="71154" w="220032">
                      <a:moveTo>
                        <a:pt x="35577" y="0"/>
                      </a:moveTo>
                      <a:lnTo>
                        <a:pt x="184455" y="0"/>
                      </a:lnTo>
                      <a:cubicBezTo>
                        <a:pt x="193891" y="0"/>
                        <a:pt x="202940" y="3748"/>
                        <a:pt x="209612" y="10420"/>
                      </a:cubicBezTo>
                      <a:cubicBezTo>
                        <a:pt x="216284" y="17092"/>
                        <a:pt x="220032" y="26141"/>
                        <a:pt x="220032" y="35577"/>
                      </a:cubicBezTo>
                      <a:lnTo>
                        <a:pt x="220032" y="35577"/>
                      </a:lnTo>
                      <a:cubicBezTo>
                        <a:pt x="220032" y="55226"/>
                        <a:pt x="204104" y="71154"/>
                        <a:pt x="184455" y="71154"/>
                      </a:cubicBezTo>
                      <a:lnTo>
                        <a:pt x="35577" y="71154"/>
                      </a:lnTo>
                      <a:cubicBezTo>
                        <a:pt x="15928" y="71154"/>
                        <a:pt x="0" y="55226"/>
                        <a:pt x="0" y="35577"/>
                      </a:cubicBezTo>
                      <a:lnTo>
                        <a:pt x="0" y="35577"/>
                      </a:lnTo>
                      <a:cubicBezTo>
                        <a:pt x="0" y="15928"/>
                        <a:pt x="15928" y="0"/>
                        <a:pt x="35577" y="0"/>
                      </a:cubicBezTo>
                      <a:close/>
                    </a:path>
                  </a:pathLst>
                </a:custGeom>
                <a:solidFill>
                  <a:srgbClr val="F8CF8F">
                    <a:alpha val="800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64" name="Google Shape;164;p5"/>
                <p:cNvCxnSpPr/>
                <p:nvPr/>
              </p:nvCxnSpPr>
              <p:spPr>
                <a:xfrm flipH="1">
                  <a:off x="3336292" y="7830431"/>
                  <a:ext cx="1" cy="153235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353537"/>
                  </a:solidFill>
                  <a:prstDash val="solid"/>
                  <a:round/>
                  <a:headEnd len="med" w="med" type="stealth"/>
                  <a:tailEnd len="sm" w="sm" type="none"/>
                </a:ln>
              </p:spPr>
            </p:cxnSp>
            <p:sp>
              <p:nvSpPr>
                <p:cNvPr id="165" name="Google Shape;165;p5"/>
                <p:cNvSpPr txBox="1"/>
                <p:nvPr/>
              </p:nvSpPr>
              <p:spPr>
                <a:xfrm>
                  <a:off x="1489580" y="7112622"/>
                  <a:ext cx="2581500" cy="332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20046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30"/>
                    <a:buFont typeface="Arial"/>
                    <a:buNone/>
                  </a:pPr>
                  <a:r>
                    <a:rPr b="0" i="0" lang="en-US" sz="1800" u="none" cap="none" strike="noStrike">
                      <a:solidFill>
                        <a:schemeClr val="dk1"/>
                      </a:solidFill>
                      <a:latin typeface="Inter"/>
                      <a:ea typeface="Inter"/>
                      <a:cs typeface="Inter"/>
                      <a:sym typeface="Inter"/>
                    </a:rPr>
                    <a:t>Batterij Capaciteit</a:t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5"/>
                <p:cNvSpPr txBox="1"/>
                <p:nvPr/>
              </p:nvSpPr>
              <p:spPr>
                <a:xfrm>
                  <a:off x="1489859" y="7649265"/>
                  <a:ext cx="1443900" cy="44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20006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099"/>
                    <a:buFont typeface="Arial"/>
                    <a:buNone/>
                  </a:pPr>
                  <a:r>
                    <a:rPr b="1" i="0" lang="en-US" sz="2400" u="none" cap="none" strike="noStrike">
                      <a:solidFill>
                        <a:srgbClr val="0F0F2E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98MWh</a:t>
                  </a:r>
                  <a:endParaRPr b="0" i="0" sz="2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5"/>
                <p:cNvSpPr txBox="1"/>
                <p:nvPr/>
              </p:nvSpPr>
              <p:spPr>
                <a:xfrm>
                  <a:off x="3453631" y="7803276"/>
                  <a:ext cx="590400" cy="20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20012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49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F0F2E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108%</a:t>
                  </a:r>
                  <a:endParaRPr b="0" i="0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168" name="Google Shape;168;p5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1166708" y="7978019"/>
                  <a:ext cx="3199422" cy="6932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descr="A graph with a line&#10;&#10;AI-generated content may be incorrect." id="169" name="Google Shape;169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35373" y="3504910"/>
              <a:ext cx="12478784" cy="5539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/>
          <p:nvPr/>
        </p:nvSpPr>
        <p:spPr>
          <a:xfrm>
            <a:off x="0" y="-1321934"/>
            <a:ext cx="18282627" cy="12926986"/>
          </a:xfrm>
          <a:custGeom>
            <a:rect b="b" l="l" r="r" t="t"/>
            <a:pathLst>
              <a:path extrusionOk="0" h="10076942" w="14251812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175" name="Google Shape;175;p9"/>
          <p:cNvSpPr txBox="1"/>
          <p:nvPr/>
        </p:nvSpPr>
        <p:spPr>
          <a:xfrm>
            <a:off x="-1941105" y="1543050"/>
            <a:ext cx="10843612" cy="71178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b="0" i="0" lang="en-US" sz="50081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01.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5673343" y="9597339"/>
            <a:ext cx="1585957" cy="366355"/>
          </a:xfrm>
          <a:custGeom>
            <a:rect b="b" l="l" r="r" t="t"/>
            <a:pathLst>
              <a:path extrusionOk="0" h="366355" w="1585957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9"/>
          <p:cNvSpPr/>
          <p:nvPr/>
        </p:nvSpPr>
        <p:spPr>
          <a:xfrm>
            <a:off x="6854180" y="1272092"/>
            <a:ext cx="4096653" cy="7742815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9"/>
          <p:cNvSpPr txBox="1"/>
          <p:nvPr/>
        </p:nvSpPr>
        <p:spPr>
          <a:xfrm>
            <a:off x="6854180" y="6561601"/>
            <a:ext cx="12143726" cy="1610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b="1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Waarom </a:t>
            </a:r>
            <a: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een EMS?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7"/>
          <p:cNvSpPr/>
          <p:nvPr/>
        </p:nvSpPr>
        <p:spPr>
          <a:xfrm>
            <a:off x="0" y="-1321934"/>
            <a:ext cx="18282627" cy="12926986"/>
          </a:xfrm>
          <a:custGeom>
            <a:rect b="b" l="l" r="r" t="t"/>
            <a:pathLst>
              <a:path extrusionOk="0" h="10076942" w="14251812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83AEAE"/>
          </a:solidFill>
          <a:ln>
            <a:noFill/>
          </a:ln>
        </p:spPr>
      </p:sp>
      <p:sp>
        <p:nvSpPr>
          <p:cNvPr id="184" name="Google Shape;184;p67"/>
          <p:cNvSpPr txBox="1"/>
          <p:nvPr/>
        </p:nvSpPr>
        <p:spPr>
          <a:xfrm>
            <a:off x="1028700" y="1114425"/>
            <a:ext cx="11303343" cy="4044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b="0" i="0" lang="en-US" sz="803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Uitdagingen en </a:t>
            </a:r>
            <a:r>
              <a:rPr b="1" i="0" lang="en-US" sz="803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oplossingen.</a:t>
            </a:r>
            <a:r>
              <a:rPr b="0" i="0" lang="en-US" sz="803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t/>
            </a:r>
            <a:endParaRPr b="0" i="0" sz="8037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5" name="Google Shape;185;p67"/>
          <p:cNvSpPr/>
          <p:nvPr/>
        </p:nvSpPr>
        <p:spPr>
          <a:xfrm>
            <a:off x="15673343" y="9597339"/>
            <a:ext cx="1585957" cy="366355"/>
          </a:xfrm>
          <a:custGeom>
            <a:rect b="b" l="l" r="r" t="t"/>
            <a:pathLst>
              <a:path extrusionOk="0" h="366355" w="1585957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67"/>
          <p:cNvSpPr/>
          <p:nvPr/>
        </p:nvSpPr>
        <p:spPr>
          <a:xfrm>
            <a:off x="7095673" y="1272092"/>
            <a:ext cx="4096653" cy="7742815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4" y="0"/>
                </a:lnTo>
                <a:lnTo>
                  <a:pt x="4096654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1" name="Google Shape;191;g370c3c861ab_0_0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2" name="Google Shape;192;g370c3c861ab_0_0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g370c3c861ab_0_0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een EMS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370c3c861ab_0_0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24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01.1 Uitdagingen en oplossingen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370c3c861ab_0_0"/>
          <p:cNvSpPr/>
          <p:nvPr/>
        </p:nvSpPr>
        <p:spPr>
          <a:xfrm>
            <a:off x="11023050" y="5298326"/>
            <a:ext cx="6420914" cy="3959974"/>
          </a:xfrm>
          <a:custGeom>
            <a:rect b="b" l="l" r="r" t="t"/>
            <a:pathLst>
              <a:path extrusionOk="0" h="3959974" w="6420914">
                <a:moveTo>
                  <a:pt x="0" y="0"/>
                </a:moveTo>
                <a:lnTo>
                  <a:pt x="6420915" y="0"/>
                </a:lnTo>
                <a:lnTo>
                  <a:pt x="6420915" y="3959974"/>
                </a:lnTo>
                <a:lnTo>
                  <a:pt x="0" y="3959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g370c3c861ab_0_0"/>
          <p:cNvSpPr/>
          <p:nvPr/>
        </p:nvSpPr>
        <p:spPr>
          <a:xfrm>
            <a:off x="1031962" y="1928129"/>
            <a:ext cx="3540037" cy="785969"/>
          </a:xfrm>
          <a:custGeom>
            <a:rect b="b" l="l" r="r" t="t"/>
            <a:pathLst>
              <a:path extrusionOk="0" h="232117" w="985454">
                <a:moveTo>
                  <a:pt x="116058" y="0"/>
                </a:moveTo>
                <a:lnTo>
                  <a:pt x="869396" y="0"/>
                </a:lnTo>
                <a:cubicBezTo>
                  <a:pt x="900176" y="0"/>
                  <a:pt x="929696" y="12228"/>
                  <a:pt x="951461" y="33993"/>
                </a:cubicBezTo>
                <a:cubicBezTo>
                  <a:pt x="973227" y="55758"/>
                  <a:pt x="985454" y="85278"/>
                  <a:pt x="985454" y="116058"/>
                </a:cubicBezTo>
                <a:lnTo>
                  <a:pt x="985454" y="116058"/>
                </a:lnTo>
                <a:cubicBezTo>
                  <a:pt x="985454" y="146839"/>
                  <a:pt x="973227" y="176359"/>
                  <a:pt x="951461" y="198124"/>
                </a:cubicBezTo>
                <a:cubicBezTo>
                  <a:pt x="929696" y="219889"/>
                  <a:pt x="900176" y="232117"/>
                  <a:pt x="869396" y="232117"/>
                </a:cubicBezTo>
                <a:lnTo>
                  <a:pt x="116058" y="232117"/>
                </a:lnTo>
                <a:cubicBezTo>
                  <a:pt x="85278" y="232117"/>
                  <a:pt x="55758" y="219889"/>
                  <a:pt x="33993" y="198124"/>
                </a:cubicBezTo>
                <a:cubicBezTo>
                  <a:pt x="12228" y="176359"/>
                  <a:pt x="0" y="146839"/>
                  <a:pt x="0" y="116058"/>
                </a:cubicBezTo>
                <a:lnTo>
                  <a:pt x="0" y="116058"/>
                </a:lnTo>
                <a:cubicBezTo>
                  <a:pt x="0" y="85278"/>
                  <a:pt x="12228" y="55758"/>
                  <a:pt x="33993" y="33993"/>
                </a:cubicBezTo>
                <a:cubicBezTo>
                  <a:pt x="55758" y="12228"/>
                  <a:pt x="85278" y="0"/>
                  <a:pt x="116058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370c3c861ab_0_0"/>
          <p:cNvSpPr txBox="1"/>
          <p:nvPr/>
        </p:nvSpPr>
        <p:spPr>
          <a:xfrm>
            <a:off x="1314857" y="2111251"/>
            <a:ext cx="3061073" cy="4570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Uitdagingen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370c3c861ab_0_0"/>
          <p:cNvSpPr txBox="1"/>
          <p:nvPr/>
        </p:nvSpPr>
        <p:spPr>
          <a:xfrm>
            <a:off x="1175657" y="2971800"/>
            <a:ext cx="58293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Opschaling hernieuwbare energie (3-4x)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Kosten onder controle houden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Onvoorspelbare huishoudens</a:t>
            </a:r>
            <a:endParaRPr b="0" i="0" sz="2100" u="none" cap="none" strike="noStrike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Hernieuwbare energie is niet “regelbaar”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370c3c861ab_0_0"/>
          <p:cNvSpPr/>
          <p:nvPr/>
        </p:nvSpPr>
        <p:spPr>
          <a:xfrm>
            <a:off x="9032962" y="1928129"/>
            <a:ext cx="3540037" cy="785969"/>
          </a:xfrm>
          <a:custGeom>
            <a:rect b="b" l="l" r="r" t="t"/>
            <a:pathLst>
              <a:path extrusionOk="0" h="232117" w="985454">
                <a:moveTo>
                  <a:pt x="116058" y="0"/>
                </a:moveTo>
                <a:lnTo>
                  <a:pt x="869396" y="0"/>
                </a:lnTo>
                <a:cubicBezTo>
                  <a:pt x="900176" y="0"/>
                  <a:pt x="929696" y="12228"/>
                  <a:pt x="951461" y="33993"/>
                </a:cubicBezTo>
                <a:cubicBezTo>
                  <a:pt x="973227" y="55758"/>
                  <a:pt x="985454" y="85278"/>
                  <a:pt x="985454" y="116058"/>
                </a:cubicBezTo>
                <a:lnTo>
                  <a:pt x="985454" y="116058"/>
                </a:lnTo>
                <a:cubicBezTo>
                  <a:pt x="985454" y="146839"/>
                  <a:pt x="973227" y="176359"/>
                  <a:pt x="951461" y="198124"/>
                </a:cubicBezTo>
                <a:cubicBezTo>
                  <a:pt x="929696" y="219889"/>
                  <a:pt x="900176" y="232117"/>
                  <a:pt x="869396" y="232117"/>
                </a:cubicBezTo>
                <a:lnTo>
                  <a:pt x="116058" y="232117"/>
                </a:lnTo>
                <a:cubicBezTo>
                  <a:pt x="85278" y="232117"/>
                  <a:pt x="55758" y="219889"/>
                  <a:pt x="33993" y="198124"/>
                </a:cubicBezTo>
                <a:cubicBezTo>
                  <a:pt x="12228" y="176359"/>
                  <a:pt x="0" y="146839"/>
                  <a:pt x="0" y="116058"/>
                </a:cubicBezTo>
                <a:lnTo>
                  <a:pt x="0" y="116058"/>
                </a:lnTo>
                <a:cubicBezTo>
                  <a:pt x="0" y="85278"/>
                  <a:pt x="12228" y="55758"/>
                  <a:pt x="33993" y="33993"/>
                </a:cubicBezTo>
                <a:cubicBezTo>
                  <a:pt x="55758" y="12228"/>
                  <a:pt x="85278" y="0"/>
                  <a:pt x="116058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70c3c861ab_0_0"/>
          <p:cNvSpPr txBox="1"/>
          <p:nvPr/>
        </p:nvSpPr>
        <p:spPr>
          <a:xfrm>
            <a:off x="9315857" y="2111251"/>
            <a:ext cx="3061073" cy="4570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Oplossingen</a:t>
            </a:r>
            <a:endParaRPr b="0" i="0" sz="1400" u="none" cap="none" strike="noStrik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70c3c861ab_0_0"/>
          <p:cNvSpPr txBox="1"/>
          <p:nvPr/>
        </p:nvSpPr>
        <p:spPr>
          <a:xfrm>
            <a:off x="9176657" y="2971800"/>
            <a:ext cx="58293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Introductie Capaciteitstarief (2023)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Introductie Digitale Meter (2025)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Je energiekost volgens je “verbruiksgedrag”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/>
          <p:nvPr/>
        </p:nvSpPr>
        <p:spPr>
          <a:xfrm>
            <a:off x="0" y="-1321934"/>
            <a:ext cx="18282627" cy="12926986"/>
          </a:xfrm>
          <a:custGeom>
            <a:rect b="b" l="l" r="r" t="t"/>
            <a:pathLst>
              <a:path extrusionOk="0" h="10076942" w="14251812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83AEAE"/>
          </a:solidFill>
          <a:ln>
            <a:noFill/>
          </a:ln>
        </p:spPr>
      </p:sp>
      <p:sp>
        <p:nvSpPr>
          <p:cNvPr id="207" name="Google Shape;207;p14"/>
          <p:cNvSpPr txBox="1"/>
          <p:nvPr/>
        </p:nvSpPr>
        <p:spPr>
          <a:xfrm>
            <a:off x="1028700" y="1114425"/>
            <a:ext cx="11303343" cy="4044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b="0" i="0" lang="en-US" sz="803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 werking van ons </a:t>
            </a:r>
            <a:r>
              <a:rPr b="1" i="0" lang="en-US" sz="803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distributienet</a:t>
            </a:r>
            <a:r>
              <a:rPr b="0" i="0" lang="en-US" sz="803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t/>
            </a:r>
            <a:endParaRPr b="0" i="0" sz="8037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8" name="Google Shape;208;p14"/>
          <p:cNvSpPr/>
          <p:nvPr/>
        </p:nvSpPr>
        <p:spPr>
          <a:xfrm>
            <a:off x="15673343" y="9597339"/>
            <a:ext cx="1585957" cy="366355"/>
          </a:xfrm>
          <a:custGeom>
            <a:rect b="b" l="l" r="r" t="t"/>
            <a:pathLst>
              <a:path extrusionOk="0" h="366355" w="1585957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4"/>
          <p:cNvSpPr/>
          <p:nvPr/>
        </p:nvSpPr>
        <p:spPr>
          <a:xfrm>
            <a:off x="7095673" y="1272092"/>
            <a:ext cx="4096653" cy="7742815"/>
          </a:xfrm>
          <a:custGeom>
            <a:rect b="b" l="l" r="r" t="t"/>
            <a:pathLst>
              <a:path extrusionOk="0" h="7742815" w="4096653">
                <a:moveTo>
                  <a:pt x="0" y="0"/>
                </a:moveTo>
                <a:lnTo>
                  <a:pt x="4096654" y="0"/>
                </a:lnTo>
                <a:lnTo>
                  <a:pt x="4096654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" name="Google Shape;214;p4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5" name="Google Shape;215;p4"/>
          <p:cNvSpPr/>
          <p:nvPr/>
        </p:nvSpPr>
        <p:spPr>
          <a:xfrm>
            <a:off x="15766286" y="9433076"/>
            <a:ext cx="1493014" cy="344679"/>
          </a:xfrm>
          <a:custGeom>
            <a:rect b="b" l="l" r="r" t="t"/>
            <a:pathLst>
              <a:path extrusionOk="0" h="344679" w="1493014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4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2400" u="none" cap="none" strike="noStrik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01.2 De werking van het elektriciteitsnet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huisbatterij 2.0 = slim, lucratief en duurzaam – Groenerleven.be" id="217" name="Google Shape;2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0285" y="2508250"/>
            <a:ext cx="15967429" cy="5270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"/>
          <p:cNvSpPr txBox="1"/>
          <p:nvPr/>
        </p:nvSpPr>
        <p:spPr>
          <a:xfrm>
            <a:off x="1028700" y="9472075"/>
            <a:ext cx="455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Waarom een EMS / LIFEPOWR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